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8"/>
  </p:notesMasterIdLst>
  <p:handoutMasterIdLst>
    <p:handoutMasterId r:id="rId39"/>
  </p:handoutMasterIdLst>
  <p:sldIdLst>
    <p:sldId id="1779" r:id="rId7"/>
    <p:sldId id="1765" r:id="rId8"/>
    <p:sldId id="739" r:id="rId9"/>
    <p:sldId id="1782" r:id="rId10"/>
    <p:sldId id="1785" r:id="rId11"/>
    <p:sldId id="1786" r:id="rId12"/>
    <p:sldId id="1787" r:id="rId13"/>
    <p:sldId id="1789" r:id="rId14"/>
    <p:sldId id="1788" r:id="rId15"/>
    <p:sldId id="1790" r:id="rId16"/>
    <p:sldId id="1791" r:id="rId17"/>
    <p:sldId id="1792" r:id="rId18"/>
    <p:sldId id="1793" r:id="rId19"/>
    <p:sldId id="1794" r:id="rId20"/>
    <p:sldId id="1795" r:id="rId21"/>
    <p:sldId id="1796" r:id="rId22"/>
    <p:sldId id="1797" r:id="rId23"/>
    <p:sldId id="1798" r:id="rId24"/>
    <p:sldId id="1799" r:id="rId25"/>
    <p:sldId id="1800" r:id="rId26"/>
    <p:sldId id="1801" r:id="rId27"/>
    <p:sldId id="1802" r:id="rId28"/>
    <p:sldId id="1803" r:id="rId29"/>
    <p:sldId id="1806" r:id="rId30"/>
    <p:sldId id="1808" r:id="rId31"/>
    <p:sldId id="1807" r:id="rId32"/>
    <p:sldId id="1809" r:id="rId33"/>
    <p:sldId id="1784" r:id="rId34"/>
    <p:sldId id="680" r:id="rId35"/>
    <p:sldId id="1805" r:id="rId36"/>
    <p:sldId id="1804" r:id="rId37"/>
  </p:sldIdLst>
  <p:sldSz cx="12196763" cy="6858000"/>
  <p:notesSz cx="6805613" cy="9939338"/>
  <p:custDataLst>
    <p:tags r:id="rId40"/>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00FA00"/>
    <a:srgbClr val="374154"/>
    <a:srgbClr val="6FC4F7"/>
    <a:srgbClr val="FFC000"/>
    <a:srgbClr val="F78898"/>
    <a:srgbClr val="34393C"/>
    <a:srgbClr val="384056"/>
    <a:srgbClr val="FFFFFF"/>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6291" autoAdjust="0"/>
  </p:normalViewPr>
  <p:slideViewPr>
    <p:cSldViewPr showGuides="1">
      <p:cViewPr>
        <p:scale>
          <a:sx n="96" d="100"/>
          <a:sy n="96" d="100"/>
        </p:scale>
        <p:origin x="952" y="74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2022/10/30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21</a:t>
            </a:fld>
            <a:endParaRPr lang="zh-CN" altLang="en-US"/>
          </a:p>
        </p:txBody>
      </p:sp>
    </p:spTree>
    <p:extLst>
      <p:ext uri="{BB962C8B-B14F-4D97-AF65-F5344CB8AC3E}">
        <p14:creationId xmlns:p14="http://schemas.microsoft.com/office/powerpoint/2010/main" val="1326543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22</a:t>
            </a:fld>
            <a:endParaRPr lang="zh-CN" altLang="en-US"/>
          </a:p>
        </p:txBody>
      </p:sp>
    </p:spTree>
    <p:extLst>
      <p:ext uri="{BB962C8B-B14F-4D97-AF65-F5344CB8AC3E}">
        <p14:creationId xmlns:p14="http://schemas.microsoft.com/office/powerpoint/2010/main" val="378454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23</a:t>
            </a:fld>
            <a:endParaRPr lang="zh-CN" altLang="en-US"/>
          </a:p>
        </p:txBody>
      </p:sp>
    </p:spTree>
    <p:extLst>
      <p:ext uri="{BB962C8B-B14F-4D97-AF65-F5344CB8AC3E}">
        <p14:creationId xmlns:p14="http://schemas.microsoft.com/office/powerpoint/2010/main" val="210854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b="0" i="0" kern="1200" dirty="0">
                <a:solidFill>
                  <a:schemeClr val="tx1"/>
                </a:solidFill>
                <a:effectLst/>
                <a:latin typeface="+mn-lt"/>
                <a:ea typeface="+mn-ea"/>
                <a:cs typeface="+mn-cs"/>
              </a:rPr>
              <a:t>prompt</a:t>
            </a:r>
            <a:r>
              <a:rPr lang="zh-CN" altLang="en-US" sz="1600" b="0" i="0" kern="1200" dirty="0">
                <a:solidFill>
                  <a:schemeClr val="tx1"/>
                </a:solidFill>
                <a:effectLst/>
                <a:latin typeface="+mn-lt"/>
                <a:ea typeface="+mn-ea"/>
                <a:cs typeface="+mn-cs"/>
              </a:rPr>
              <a:t>是插入到输入示例的一段文本</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24</a:t>
            </a:fld>
            <a:endParaRPr lang="zh-CN" altLang="en-US"/>
          </a:p>
        </p:txBody>
      </p:sp>
    </p:spTree>
    <p:extLst>
      <p:ext uri="{BB962C8B-B14F-4D97-AF65-F5344CB8AC3E}">
        <p14:creationId xmlns:p14="http://schemas.microsoft.com/office/powerpoint/2010/main" val="257728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30</a:t>
            </a:fld>
            <a:endParaRPr lang="zh-CN" altLang="en-US"/>
          </a:p>
        </p:txBody>
      </p:sp>
    </p:spTree>
    <p:extLst>
      <p:ext uri="{BB962C8B-B14F-4D97-AF65-F5344CB8AC3E}">
        <p14:creationId xmlns:p14="http://schemas.microsoft.com/office/powerpoint/2010/main" val="296384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31</a:t>
            </a:fld>
            <a:endParaRPr lang="zh-CN" altLang="en-US"/>
          </a:p>
        </p:txBody>
      </p:sp>
    </p:spTree>
    <p:extLst>
      <p:ext uri="{BB962C8B-B14F-4D97-AF65-F5344CB8AC3E}">
        <p14:creationId xmlns:p14="http://schemas.microsoft.com/office/powerpoint/2010/main" val="2989779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5.tiff"/><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5.tiff"/><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tiff"/><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tiff"/><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1196752"/>
            <a:ext cx="6432978"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大模型算法</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906544"/>
            <a:ext cx="8856984" cy="253056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BERT</a:t>
            </a:r>
            <a:r>
              <a:rPr lang="zh-CN" altLang="en-US" sz="9600" kern="0" dirty="0">
                <a:solidFill>
                  <a:schemeClr val="bg1"/>
                </a:solidFill>
                <a:latin typeface="Microsoft YaHei" panose="020B0503020204020204" pitchFamily="34" charset="-122"/>
                <a:ea typeface="Microsoft YaHei" panose="020B0503020204020204" pitchFamily="34" charset="-122"/>
              </a:rPr>
              <a:t>和</a:t>
            </a:r>
            <a:r>
              <a:rPr lang="en-US" altLang="zh-CN" sz="9600" kern="0" dirty="0">
                <a:solidFill>
                  <a:schemeClr val="bg1"/>
                </a:solidFill>
                <a:latin typeface="Microsoft YaHei" panose="020B0503020204020204" pitchFamily="34" charset="-122"/>
                <a:ea typeface="Microsoft YaHei" panose="020B0503020204020204" pitchFamily="34" charset="-122"/>
              </a:rPr>
              <a:t>GPT3</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nchor="ctr"/>
          <a:lstStyle/>
          <a:p>
            <a:r>
              <a:rPr kumimoji="1" lang="en-US" altLang="zh-CN" sz="3200" dirty="0"/>
              <a:t>BERT:</a:t>
            </a:r>
            <a:r>
              <a:rPr kumimoji="1" lang="zh-CN" altLang="en-US" sz="3200" dirty="0"/>
              <a:t> </a:t>
            </a:r>
            <a:r>
              <a:rPr kumimoji="1" lang="en-US" altLang="zh-CN" sz="3200" dirty="0"/>
              <a:t>Masked Language Modeling (MLM)</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340768"/>
            <a:ext cx="10963473" cy="432048"/>
          </a:xfrm>
        </p:spPr>
        <p:txBody>
          <a:bodyPr/>
          <a:lstStyle/>
          <a:p>
            <a:r>
              <a:rPr kumimoji="1" lang="en-US" altLang="zh-CN" dirty="0">
                <a:solidFill>
                  <a:srgbClr val="59595A"/>
                </a:solidFill>
                <a:latin typeface="Gill Sans MT" panose="020B0502020104020203" pitchFamily="34" charset="0"/>
              </a:rPr>
              <a:t>Q: Can</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we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do language modeling with bidirectional models?</a:t>
            </a:r>
          </a:p>
        </p:txBody>
      </p:sp>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8" name="内容占位符 2">
            <a:extLst>
              <a:ext uri="{FF2B5EF4-FFF2-40B4-BE49-F238E27FC236}">
                <a16:creationId xmlns:a16="http://schemas.microsoft.com/office/drawing/2014/main" id="{618872C1-172C-584B-9246-ECEFB65C21CA}"/>
              </a:ext>
            </a:extLst>
          </p:cNvPr>
          <p:cNvSpPr txBox="1">
            <a:spLocks/>
          </p:cNvSpPr>
          <p:nvPr/>
        </p:nvSpPr>
        <p:spPr>
          <a:xfrm>
            <a:off x="625292" y="4112755"/>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solidFill>
                  <a:srgbClr val="59595A"/>
                </a:solidFill>
                <a:latin typeface="Gill Sans MT" panose="020B0502020104020203" pitchFamily="34" charset="0"/>
              </a:rPr>
              <a:t>A: Mask out k% of the input words, and then predict the masked words.</a:t>
            </a:r>
          </a:p>
        </p:txBody>
      </p:sp>
      <p:pic>
        <p:nvPicPr>
          <p:cNvPr id="4" name="图片 3">
            <a:extLst>
              <a:ext uri="{FF2B5EF4-FFF2-40B4-BE49-F238E27FC236}">
                <a16:creationId xmlns:a16="http://schemas.microsoft.com/office/drawing/2014/main" id="{22BC0A23-DF2E-3342-A64C-D9EEE8405E09}"/>
              </a:ext>
            </a:extLst>
          </p:cNvPr>
          <p:cNvPicPr>
            <a:picLocks noChangeAspect="1"/>
          </p:cNvPicPr>
          <p:nvPr/>
        </p:nvPicPr>
        <p:blipFill>
          <a:blip r:embed="rId3"/>
          <a:stretch>
            <a:fillRect/>
          </a:stretch>
        </p:blipFill>
        <p:spPr>
          <a:xfrm>
            <a:off x="3650109" y="1880018"/>
            <a:ext cx="4896544" cy="1730454"/>
          </a:xfrm>
          <a:prstGeom prst="rect">
            <a:avLst/>
          </a:prstGeom>
        </p:spPr>
      </p:pic>
      <p:pic>
        <p:nvPicPr>
          <p:cNvPr id="9" name="图片 8">
            <a:extLst>
              <a:ext uri="{FF2B5EF4-FFF2-40B4-BE49-F238E27FC236}">
                <a16:creationId xmlns:a16="http://schemas.microsoft.com/office/drawing/2014/main" id="{5EB0229E-A037-F547-B23B-646A7FEEA8A9}"/>
              </a:ext>
            </a:extLst>
          </p:cNvPr>
          <p:cNvPicPr>
            <a:picLocks noChangeAspect="1"/>
          </p:cNvPicPr>
          <p:nvPr/>
        </p:nvPicPr>
        <p:blipFill>
          <a:blip r:embed="rId4"/>
          <a:stretch>
            <a:fillRect/>
          </a:stretch>
        </p:blipFill>
        <p:spPr>
          <a:xfrm>
            <a:off x="3809405" y="4819566"/>
            <a:ext cx="4577952" cy="836465"/>
          </a:xfrm>
          <a:prstGeom prst="rect">
            <a:avLst/>
          </a:prstGeom>
        </p:spPr>
      </p:pic>
    </p:spTree>
    <p:extLst>
      <p:ext uri="{BB962C8B-B14F-4D97-AF65-F5344CB8AC3E}">
        <p14:creationId xmlns:p14="http://schemas.microsoft.com/office/powerpoint/2010/main" val="108721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nchor="ctr"/>
          <a:lstStyle/>
          <a:p>
            <a:r>
              <a:rPr kumimoji="1" lang="en-US" altLang="zh-CN" sz="3200" dirty="0"/>
              <a:t>BERT:</a:t>
            </a:r>
            <a:r>
              <a:rPr kumimoji="1" lang="zh-CN" altLang="en-US" sz="3200" dirty="0"/>
              <a:t> </a:t>
            </a:r>
            <a:r>
              <a:rPr kumimoji="1" lang="en-US" altLang="zh-CN" sz="3200" dirty="0"/>
              <a:t>Masked Language Modeling (MLM)</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340768"/>
            <a:ext cx="10963473" cy="432048"/>
          </a:xfrm>
        </p:spPr>
        <p:txBody>
          <a:bodyPr/>
          <a:lstStyle/>
          <a:p>
            <a:r>
              <a:rPr kumimoji="1" lang="en-US" altLang="zh-CN" dirty="0">
                <a:solidFill>
                  <a:srgbClr val="59595A"/>
                </a:solidFill>
                <a:latin typeface="Gill Sans MT" panose="020B0502020104020203" pitchFamily="34" charset="0"/>
              </a:rPr>
              <a:t>Q: Can</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we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do language modeling with bidirectional models?</a:t>
            </a:r>
          </a:p>
        </p:txBody>
      </p:sp>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8" name="内容占位符 2">
            <a:extLst>
              <a:ext uri="{FF2B5EF4-FFF2-40B4-BE49-F238E27FC236}">
                <a16:creationId xmlns:a16="http://schemas.microsoft.com/office/drawing/2014/main" id="{618872C1-172C-584B-9246-ECEFB65C21CA}"/>
              </a:ext>
            </a:extLst>
          </p:cNvPr>
          <p:cNvSpPr txBox="1">
            <a:spLocks/>
          </p:cNvSpPr>
          <p:nvPr/>
        </p:nvSpPr>
        <p:spPr>
          <a:xfrm>
            <a:off x="625292" y="4112755"/>
            <a:ext cx="10963473" cy="432048"/>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solidFill>
                  <a:srgbClr val="59595A"/>
                </a:solidFill>
                <a:latin typeface="Gill Sans MT" panose="020B0502020104020203" pitchFamily="34" charset="0"/>
              </a:rPr>
              <a:t>A: Mask out k% of the input words, and then predict the masked words.</a:t>
            </a:r>
          </a:p>
        </p:txBody>
      </p:sp>
      <p:pic>
        <p:nvPicPr>
          <p:cNvPr id="4" name="图片 3">
            <a:extLst>
              <a:ext uri="{FF2B5EF4-FFF2-40B4-BE49-F238E27FC236}">
                <a16:creationId xmlns:a16="http://schemas.microsoft.com/office/drawing/2014/main" id="{22BC0A23-DF2E-3342-A64C-D9EEE8405E09}"/>
              </a:ext>
            </a:extLst>
          </p:cNvPr>
          <p:cNvPicPr>
            <a:picLocks noChangeAspect="1"/>
          </p:cNvPicPr>
          <p:nvPr/>
        </p:nvPicPr>
        <p:blipFill>
          <a:blip r:embed="rId3"/>
          <a:stretch>
            <a:fillRect/>
          </a:stretch>
        </p:blipFill>
        <p:spPr>
          <a:xfrm>
            <a:off x="3650109" y="1880018"/>
            <a:ext cx="4896544" cy="1730454"/>
          </a:xfrm>
          <a:prstGeom prst="rect">
            <a:avLst/>
          </a:prstGeom>
        </p:spPr>
      </p:pic>
      <p:pic>
        <p:nvPicPr>
          <p:cNvPr id="9" name="图片 8">
            <a:extLst>
              <a:ext uri="{FF2B5EF4-FFF2-40B4-BE49-F238E27FC236}">
                <a16:creationId xmlns:a16="http://schemas.microsoft.com/office/drawing/2014/main" id="{5EB0229E-A037-F547-B23B-646A7FEEA8A9}"/>
              </a:ext>
            </a:extLst>
          </p:cNvPr>
          <p:cNvPicPr>
            <a:picLocks noChangeAspect="1"/>
          </p:cNvPicPr>
          <p:nvPr/>
        </p:nvPicPr>
        <p:blipFill>
          <a:blip r:embed="rId4"/>
          <a:stretch>
            <a:fillRect/>
          </a:stretch>
        </p:blipFill>
        <p:spPr>
          <a:xfrm>
            <a:off x="6098381" y="4803592"/>
            <a:ext cx="4577952" cy="836465"/>
          </a:xfrm>
          <a:prstGeom prst="rect">
            <a:avLst/>
          </a:prstGeom>
        </p:spPr>
      </p:pic>
      <p:sp>
        <p:nvSpPr>
          <p:cNvPr id="5" name="矩形 4">
            <a:extLst>
              <a:ext uri="{FF2B5EF4-FFF2-40B4-BE49-F238E27FC236}">
                <a16:creationId xmlns:a16="http://schemas.microsoft.com/office/drawing/2014/main" id="{C5E088B1-F8F8-E341-BB2A-08AD97F07729}"/>
              </a:ext>
            </a:extLst>
          </p:cNvPr>
          <p:cNvSpPr/>
          <p:nvPr/>
        </p:nvSpPr>
        <p:spPr>
          <a:xfrm>
            <a:off x="841797" y="4765587"/>
            <a:ext cx="3638753" cy="874470"/>
          </a:xfrm>
          <a:prstGeom prst="rect">
            <a:avLst/>
          </a:prstGeom>
        </p:spPr>
        <p:txBody>
          <a:bodyPr wrap="none">
            <a:spAutoFit/>
          </a:bodyPr>
          <a:lstStyle/>
          <a:p>
            <a:pPr>
              <a:lnSpc>
                <a:spcPct val="150000"/>
              </a:lnSpc>
            </a:pPr>
            <a:r>
              <a:rPr lang="zh-CN" altLang="en-US" dirty="0">
                <a:solidFill>
                  <a:srgbClr val="59595A"/>
                </a:solidFill>
                <a:latin typeface="Gill Sans MT" panose="020B0502020104020203" pitchFamily="34" charset="0"/>
              </a:rPr>
              <a:t>Q: What is the value of k?</a:t>
            </a:r>
            <a:endParaRPr lang="en-US" altLang="zh-CN" dirty="0">
              <a:solidFill>
                <a:srgbClr val="59595A"/>
              </a:solidFill>
              <a:latin typeface="Gill Sans MT" panose="020B0502020104020203" pitchFamily="34" charset="0"/>
            </a:endParaRPr>
          </a:p>
          <a:p>
            <a:pPr>
              <a:lnSpc>
                <a:spcPct val="150000"/>
              </a:lnSpc>
            </a:pPr>
            <a:r>
              <a:rPr lang="en-US" altLang="zh-CN" dirty="0">
                <a:solidFill>
                  <a:srgbClr val="59595A"/>
                </a:solidFill>
                <a:latin typeface="Gill Sans MT" panose="020B0502020104020203" pitchFamily="34" charset="0"/>
              </a:rPr>
              <a:t>Q: How are masked tokens selected?</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90375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nchor="ctr"/>
          <a:lstStyle/>
          <a:p>
            <a:r>
              <a:rPr kumimoji="1" lang="en-US" altLang="zh-CN" sz="3200" dirty="0"/>
              <a:t>BERT:</a:t>
            </a:r>
            <a:r>
              <a:rPr kumimoji="1" lang="zh-CN" altLang="en-US" sz="3200" dirty="0"/>
              <a:t> </a:t>
            </a:r>
            <a:r>
              <a:rPr kumimoji="1" lang="en-US" altLang="zh-CN" sz="3200" dirty="0"/>
              <a:t>Next Sentence Prediction (NSP)</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340768"/>
            <a:ext cx="10963473" cy="864096"/>
          </a:xfrm>
        </p:spPr>
        <p:txBody>
          <a:bodyPr/>
          <a:lstStyle/>
          <a:p>
            <a:r>
              <a:rPr kumimoji="1" lang="en-US" altLang="zh-CN" dirty="0">
                <a:solidFill>
                  <a:srgbClr val="59595A"/>
                </a:solidFill>
                <a:latin typeface="Gill Sans MT" panose="020B0502020104020203" pitchFamily="34" charset="0"/>
              </a:rPr>
              <a:t>NLP downstream tasks require understanding the relationship between two sentences (LI, QA).</a:t>
            </a:r>
          </a:p>
          <a:p>
            <a:r>
              <a:rPr kumimoji="1" lang="en-US" altLang="zh-CN" dirty="0">
                <a:solidFill>
                  <a:srgbClr val="59595A"/>
                </a:solidFill>
                <a:latin typeface="Gill Sans MT" panose="020B0502020104020203" pitchFamily="34" charset="0"/>
              </a:rPr>
              <a:t>NSP is designed to reduce the gap between pre-training and fine-tuning.</a:t>
            </a:r>
          </a:p>
        </p:txBody>
      </p:sp>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pic>
        <p:nvPicPr>
          <p:cNvPr id="11" name="图片 10">
            <a:extLst>
              <a:ext uri="{FF2B5EF4-FFF2-40B4-BE49-F238E27FC236}">
                <a16:creationId xmlns:a16="http://schemas.microsoft.com/office/drawing/2014/main" id="{77F053A6-C5E1-5E47-AD94-513D8B8DF4D4}"/>
              </a:ext>
            </a:extLst>
          </p:cNvPr>
          <p:cNvPicPr>
            <a:picLocks noChangeAspect="1"/>
          </p:cNvPicPr>
          <p:nvPr/>
        </p:nvPicPr>
        <p:blipFill>
          <a:blip r:embed="rId3"/>
          <a:stretch>
            <a:fillRect/>
          </a:stretch>
        </p:blipFill>
        <p:spPr>
          <a:xfrm>
            <a:off x="1590521" y="3212976"/>
            <a:ext cx="9029700" cy="2679700"/>
          </a:xfrm>
          <a:prstGeom prst="rect">
            <a:avLst/>
          </a:prstGeom>
        </p:spPr>
      </p:pic>
      <p:sp>
        <p:nvSpPr>
          <p:cNvPr id="12" name="矩形 11">
            <a:extLst>
              <a:ext uri="{FF2B5EF4-FFF2-40B4-BE49-F238E27FC236}">
                <a16:creationId xmlns:a16="http://schemas.microsoft.com/office/drawing/2014/main" id="{56B1A0C5-EDEF-7447-924F-FA9E56405634}"/>
              </a:ext>
            </a:extLst>
          </p:cNvPr>
          <p:cNvSpPr/>
          <p:nvPr/>
        </p:nvSpPr>
        <p:spPr bwMode="auto">
          <a:xfrm>
            <a:off x="3196379" y="3356992"/>
            <a:ext cx="720080" cy="432048"/>
          </a:xfrm>
          <a:prstGeom prst="rect">
            <a:avLst/>
          </a:prstGeom>
          <a:noFill/>
          <a:ln w="28575">
            <a:solidFill>
              <a:srgbClr val="C00000"/>
            </a:solidFill>
            <a:extLst>
              <a:ext uri="{C807C97D-BFC1-408E-A445-0C87EB9F89A2}">
                <ask:lineSketchStyleProps xmlns:ask="http://schemas.microsoft.com/office/drawing/2018/sketchyshapes" sd="3975407269">
                  <a:custGeom>
                    <a:avLst/>
                    <a:gdLst>
                      <a:gd name="connsiteX0" fmla="*/ 0 w 720080"/>
                      <a:gd name="connsiteY0" fmla="*/ 0 h 432048"/>
                      <a:gd name="connsiteX1" fmla="*/ 352839 w 720080"/>
                      <a:gd name="connsiteY1" fmla="*/ 0 h 432048"/>
                      <a:gd name="connsiteX2" fmla="*/ 720080 w 720080"/>
                      <a:gd name="connsiteY2" fmla="*/ 0 h 432048"/>
                      <a:gd name="connsiteX3" fmla="*/ 720080 w 720080"/>
                      <a:gd name="connsiteY3" fmla="*/ 432048 h 432048"/>
                      <a:gd name="connsiteX4" fmla="*/ 345638 w 720080"/>
                      <a:gd name="connsiteY4" fmla="*/ 432048 h 432048"/>
                      <a:gd name="connsiteX5" fmla="*/ 0 w 720080"/>
                      <a:gd name="connsiteY5" fmla="*/ 432048 h 432048"/>
                      <a:gd name="connsiteX6" fmla="*/ 0 w 720080"/>
                      <a:gd name="connsiteY6"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432048" extrusionOk="0">
                        <a:moveTo>
                          <a:pt x="0" y="0"/>
                        </a:moveTo>
                        <a:cubicBezTo>
                          <a:pt x="170264" y="8456"/>
                          <a:pt x="270511" y="-3428"/>
                          <a:pt x="352839" y="0"/>
                        </a:cubicBezTo>
                        <a:cubicBezTo>
                          <a:pt x="435167" y="3428"/>
                          <a:pt x="570847" y="-4754"/>
                          <a:pt x="720080" y="0"/>
                        </a:cubicBezTo>
                        <a:cubicBezTo>
                          <a:pt x="715411" y="199714"/>
                          <a:pt x="698660" y="232264"/>
                          <a:pt x="720080" y="432048"/>
                        </a:cubicBezTo>
                        <a:cubicBezTo>
                          <a:pt x="637386" y="433015"/>
                          <a:pt x="509186" y="449208"/>
                          <a:pt x="345638" y="432048"/>
                        </a:cubicBezTo>
                        <a:cubicBezTo>
                          <a:pt x="182090" y="414888"/>
                          <a:pt x="134878" y="440528"/>
                          <a:pt x="0" y="432048"/>
                        </a:cubicBezTo>
                        <a:cubicBezTo>
                          <a:pt x="9000" y="345430"/>
                          <a:pt x="16547" y="97506"/>
                          <a:pt x="0" y="0"/>
                        </a:cubicBezTo>
                        <a:close/>
                      </a:path>
                    </a:pathLst>
                  </a:custGeom>
                  <ask:type>
                    <ask:lineSketchFreehand/>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
        <p:nvSpPr>
          <p:cNvPr id="13" name="矩形 12">
            <a:extLst>
              <a:ext uri="{FF2B5EF4-FFF2-40B4-BE49-F238E27FC236}">
                <a16:creationId xmlns:a16="http://schemas.microsoft.com/office/drawing/2014/main" id="{F8B98EC3-D7E2-1646-8ED3-F4EBA6DF96DF}"/>
              </a:ext>
            </a:extLst>
          </p:cNvPr>
          <p:cNvSpPr/>
          <p:nvPr/>
        </p:nvSpPr>
        <p:spPr bwMode="auto">
          <a:xfrm>
            <a:off x="6242397" y="3356992"/>
            <a:ext cx="720080" cy="432048"/>
          </a:xfrm>
          <a:prstGeom prst="rect">
            <a:avLst/>
          </a:prstGeom>
          <a:noFill/>
          <a:ln w="28575">
            <a:solidFill>
              <a:srgbClr val="C00000"/>
            </a:solidFill>
            <a:extLst>
              <a:ext uri="{C807C97D-BFC1-408E-A445-0C87EB9F89A2}">
                <ask:lineSketchStyleProps xmlns:ask="http://schemas.microsoft.com/office/drawing/2018/sketchyshapes" sd="3975407269">
                  <a:custGeom>
                    <a:avLst/>
                    <a:gdLst>
                      <a:gd name="connsiteX0" fmla="*/ 0 w 720080"/>
                      <a:gd name="connsiteY0" fmla="*/ 0 h 432048"/>
                      <a:gd name="connsiteX1" fmla="*/ 352839 w 720080"/>
                      <a:gd name="connsiteY1" fmla="*/ 0 h 432048"/>
                      <a:gd name="connsiteX2" fmla="*/ 720080 w 720080"/>
                      <a:gd name="connsiteY2" fmla="*/ 0 h 432048"/>
                      <a:gd name="connsiteX3" fmla="*/ 720080 w 720080"/>
                      <a:gd name="connsiteY3" fmla="*/ 432048 h 432048"/>
                      <a:gd name="connsiteX4" fmla="*/ 345638 w 720080"/>
                      <a:gd name="connsiteY4" fmla="*/ 432048 h 432048"/>
                      <a:gd name="connsiteX5" fmla="*/ 0 w 720080"/>
                      <a:gd name="connsiteY5" fmla="*/ 432048 h 432048"/>
                      <a:gd name="connsiteX6" fmla="*/ 0 w 720080"/>
                      <a:gd name="connsiteY6"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432048" extrusionOk="0">
                        <a:moveTo>
                          <a:pt x="0" y="0"/>
                        </a:moveTo>
                        <a:cubicBezTo>
                          <a:pt x="170264" y="8456"/>
                          <a:pt x="270511" y="-3428"/>
                          <a:pt x="352839" y="0"/>
                        </a:cubicBezTo>
                        <a:cubicBezTo>
                          <a:pt x="435167" y="3428"/>
                          <a:pt x="570847" y="-4754"/>
                          <a:pt x="720080" y="0"/>
                        </a:cubicBezTo>
                        <a:cubicBezTo>
                          <a:pt x="715411" y="199714"/>
                          <a:pt x="698660" y="232264"/>
                          <a:pt x="720080" y="432048"/>
                        </a:cubicBezTo>
                        <a:cubicBezTo>
                          <a:pt x="637386" y="433015"/>
                          <a:pt x="509186" y="449208"/>
                          <a:pt x="345638" y="432048"/>
                        </a:cubicBezTo>
                        <a:cubicBezTo>
                          <a:pt x="182090" y="414888"/>
                          <a:pt x="134878" y="440528"/>
                          <a:pt x="0" y="432048"/>
                        </a:cubicBezTo>
                        <a:cubicBezTo>
                          <a:pt x="9000" y="345430"/>
                          <a:pt x="16547" y="97506"/>
                          <a:pt x="0" y="0"/>
                        </a:cubicBezTo>
                        <a:close/>
                      </a:path>
                    </a:pathLst>
                  </a:custGeom>
                  <ask:type>
                    <ask:lineSketchFreehand/>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8" name="组合 17">
            <a:extLst>
              <a:ext uri="{FF2B5EF4-FFF2-40B4-BE49-F238E27FC236}">
                <a16:creationId xmlns:a16="http://schemas.microsoft.com/office/drawing/2014/main" id="{271285A3-732A-5645-8FA0-E4E1076EE7ED}"/>
              </a:ext>
            </a:extLst>
          </p:cNvPr>
          <p:cNvGrpSpPr/>
          <p:nvPr/>
        </p:nvGrpSpPr>
        <p:grpSpPr>
          <a:xfrm>
            <a:off x="3616352" y="2454711"/>
            <a:ext cx="2949030" cy="801970"/>
            <a:chOff x="3616352" y="2454711"/>
            <a:chExt cx="2949030" cy="801970"/>
          </a:xfrm>
        </p:grpSpPr>
        <p:sp>
          <p:nvSpPr>
            <p:cNvPr id="14" name="矩形 13">
              <a:extLst>
                <a:ext uri="{FF2B5EF4-FFF2-40B4-BE49-F238E27FC236}">
                  <a16:creationId xmlns:a16="http://schemas.microsoft.com/office/drawing/2014/main" id="{8942E371-F92F-6145-ACB2-E49DA607D3FE}"/>
                </a:ext>
              </a:extLst>
            </p:cNvPr>
            <p:cNvSpPr/>
            <p:nvPr/>
          </p:nvSpPr>
          <p:spPr>
            <a:xfrm>
              <a:off x="3904384" y="2454711"/>
              <a:ext cx="2660998" cy="646331"/>
            </a:xfrm>
            <a:prstGeom prst="rect">
              <a:avLst/>
            </a:prstGeom>
          </p:spPr>
          <p:txBody>
            <a:bodyPr wrap="square">
              <a:spAutoFit/>
            </a:bodyPr>
            <a:lstStyle/>
            <a:p>
              <a:r>
                <a:rPr lang="zh-CN" altLang="en-US" dirty="0">
                  <a:solidFill>
                    <a:srgbClr val="C00000"/>
                  </a:solidFill>
                  <a:latin typeface="Gill Sans MT" panose="020B0502020104020203" pitchFamily="34" charset="0"/>
                </a:rPr>
                <a:t>[CLS]: a special token always at the beginning</a:t>
              </a:r>
            </a:p>
          </p:txBody>
        </p:sp>
        <p:cxnSp>
          <p:nvCxnSpPr>
            <p:cNvPr id="17" name="直线箭头连接符 16">
              <a:extLst>
                <a:ext uri="{FF2B5EF4-FFF2-40B4-BE49-F238E27FC236}">
                  <a16:creationId xmlns:a16="http://schemas.microsoft.com/office/drawing/2014/main" id="{576509BE-FC4D-764C-9F30-F0F1C73FB637}"/>
                </a:ext>
              </a:extLst>
            </p:cNvPr>
            <p:cNvCxnSpPr/>
            <p:nvPr/>
          </p:nvCxnSpPr>
          <p:spPr bwMode="auto">
            <a:xfrm flipH="1">
              <a:off x="3616352" y="2844596"/>
              <a:ext cx="288032" cy="412085"/>
            </a:xfrm>
            <a:prstGeom prst="straightConnector1">
              <a:avLst/>
            </a:prstGeom>
            <a:noFill/>
            <a:ln w="28575" cap="flat" cmpd="sng" algn="ctr">
              <a:solidFill>
                <a:srgbClr val="C00000"/>
              </a:solidFill>
              <a:prstDash val="solid"/>
              <a:round/>
              <a:headEnd type="none" w="med" len="med"/>
              <a:tailEnd type="triangle"/>
            </a:ln>
            <a:effectLst/>
          </p:spPr>
        </p:cxnSp>
      </p:grpSp>
      <p:grpSp>
        <p:nvGrpSpPr>
          <p:cNvPr id="21" name="组合 20">
            <a:extLst>
              <a:ext uri="{FF2B5EF4-FFF2-40B4-BE49-F238E27FC236}">
                <a16:creationId xmlns:a16="http://schemas.microsoft.com/office/drawing/2014/main" id="{670BC149-5B2B-E24D-8A38-57B6979A437C}"/>
              </a:ext>
            </a:extLst>
          </p:cNvPr>
          <p:cNvGrpSpPr/>
          <p:nvPr/>
        </p:nvGrpSpPr>
        <p:grpSpPr>
          <a:xfrm>
            <a:off x="6974270" y="2474674"/>
            <a:ext cx="2937238" cy="782007"/>
            <a:chOff x="6974270" y="2474674"/>
            <a:chExt cx="2937238" cy="782007"/>
          </a:xfrm>
        </p:grpSpPr>
        <p:sp>
          <p:nvSpPr>
            <p:cNvPr id="15" name="矩形 14">
              <a:extLst>
                <a:ext uri="{FF2B5EF4-FFF2-40B4-BE49-F238E27FC236}">
                  <a16:creationId xmlns:a16="http://schemas.microsoft.com/office/drawing/2014/main" id="{B634E0F1-F5A2-614F-999D-061DD48CC666}"/>
                </a:ext>
              </a:extLst>
            </p:cNvPr>
            <p:cNvSpPr/>
            <p:nvPr/>
          </p:nvSpPr>
          <p:spPr>
            <a:xfrm>
              <a:off x="7250509" y="2474674"/>
              <a:ext cx="2660999" cy="646331"/>
            </a:xfrm>
            <a:prstGeom prst="rect">
              <a:avLst/>
            </a:prstGeom>
          </p:spPr>
          <p:txBody>
            <a:bodyPr wrap="square">
              <a:spAutoFit/>
            </a:bodyPr>
            <a:lstStyle/>
            <a:p>
              <a:r>
                <a:rPr lang="zh-CN" altLang="en-US" dirty="0">
                  <a:solidFill>
                    <a:srgbClr val="C00000"/>
                  </a:solidFill>
                  <a:latin typeface="Gill Sans MT" panose="020B0502020104020203" pitchFamily="34" charset="0"/>
                </a:rPr>
                <a:t>[SEP]: a special token used to separate two segments</a:t>
              </a:r>
            </a:p>
          </p:txBody>
        </p:sp>
        <p:cxnSp>
          <p:nvCxnSpPr>
            <p:cNvPr id="19" name="直线箭头连接符 18">
              <a:extLst>
                <a:ext uri="{FF2B5EF4-FFF2-40B4-BE49-F238E27FC236}">
                  <a16:creationId xmlns:a16="http://schemas.microsoft.com/office/drawing/2014/main" id="{D90D0433-2674-1049-B777-3A748797B326}"/>
                </a:ext>
              </a:extLst>
            </p:cNvPr>
            <p:cNvCxnSpPr/>
            <p:nvPr/>
          </p:nvCxnSpPr>
          <p:spPr bwMode="auto">
            <a:xfrm flipH="1">
              <a:off x="6974270" y="2844596"/>
              <a:ext cx="288032" cy="412085"/>
            </a:xfrm>
            <a:prstGeom prst="straightConnector1">
              <a:avLst/>
            </a:prstGeom>
            <a:noFill/>
            <a:ln w="28575" cap="flat" cmpd="sng" algn="ctr">
              <a:solidFill>
                <a:srgbClr val="C00000"/>
              </a:solidFill>
              <a:prstDash val="solid"/>
              <a:round/>
              <a:headEnd type="none" w="med" len="med"/>
              <a:tailEnd type="triangle"/>
            </a:ln>
            <a:effectLst/>
          </p:spPr>
        </p:cxnSp>
      </p:grpSp>
    </p:spTree>
    <p:extLst>
      <p:ext uri="{BB962C8B-B14F-4D97-AF65-F5344CB8AC3E}">
        <p14:creationId xmlns:p14="http://schemas.microsoft.com/office/powerpoint/2010/main" val="879692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nchor="ctr"/>
          <a:lstStyle/>
          <a:p>
            <a:r>
              <a:rPr kumimoji="1" lang="en-US" altLang="zh-CN" sz="3200" dirty="0"/>
              <a:t>BERT:</a:t>
            </a:r>
            <a:r>
              <a:rPr kumimoji="1" lang="zh-CN" altLang="en-US" sz="3200" dirty="0"/>
              <a:t> </a:t>
            </a:r>
            <a:r>
              <a:rPr kumimoji="1" lang="en-US" altLang="zh-CN" sz="3200" dirty="0"/>
              <a:t>Pre-training</a:t>
            </a:r>
            <a:r>
              <a:rPr kumimoji="1" lang="zh-CN" altLang="en-US" sz="3200" dirty="0"/>
              <a:t> </a:t>
            </a:r>
            <a:r>
              <a:rPr kumimoji="1" lang="en-US" altLang="zh-CN" sz="3200" dirty="0"/>
              <a:t>Stage</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2137941" y="4480056"/>
            <a:ext cx="8712968" cy="1368152"/>
          </a:xfrm>
        </p:spPr>
        <p:txBody>
          <a:bodyPr/>
          <a:lstStyle/>
          <a:p>
            <a:pPr>
              <a:lnSpc>
                <a:spcPct val="150000"/>
              </a:lnSpc>
            </a:pPr>
            <a:r>
              <a:rPr kumimoji="1" lang="en-US" altLang="zh-CN" sz="1800" dirty="0">
                <a:solidFill>
                  <a:srgbClr val="59595A"/>
                </a:solidFill>
                <a:latin typeface="Gill Sans MT" panose="020B0502020104020203" pitchFamily="34" charset="0"/>
              </a:rPr>
              <a:t>Training corpus: Wikipedia (2.5B) + BooksCorpus (0.8B)</a:t>
            </a:r>
          </a:p>
          <a:p>
            <a:pPr>
              <a:lnSpc>
                <a:spcPct val="150000"/>
              </a:lnSpc>
            </a:pPr>
            <a:r>
              <a:rPr kumimoji="1" lang="en-US" altLang="zh-CN" sz="1800" dirty="0">
                <a:solidFill>
                  <a:srgbClr val="59595A"/>
                </a:solidFill>
                <a:latin typeface="Gill Sans MT" panose="020B0502020104020203" pitchFamily="34" charset="0"/>
              </a:rPr>
              <a:t>Max sequence size: 512 word pieces (256 for two non-contiguous sequences)</a:t>
            </a:r>
          </a:p>
          <a:p>
            <a:pPr>
              <a:lnSpc>
                <a:spcPct val="150000"/>
              </a:lnSpc>
            </a:pPr>
            <a:r>
              <a:rPr kumimoji="1" lang="en-US" altLang="zh-CN" sz="1800" dirty="0">
                <a:solidFill>
                  <a:srgbClr val="59595A"/>
                </a:solidFill>
                <a:latin typeface="Gill Sans MT" panose="020B0502020104020203" pitchFamily="34" charset="0"/>
              </a:rPr>
              <a:t>Vocabulary size: 30,000 workpieces (common sub-word units)</a:t>
            </a:r>
          </a:p>
        </p:txBody>
      </p:sp>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pic>
        <p:nvPicPr>
          <p:cNvPr id="22" name="图片 21">
            <a:extLst>
              <a:ext uri="{FF2B5EF4-FFF2-40B4-BE49-F238E27FC236}">
                <a16:creationId xmlns:a16="http://schemas.microsoft.com/office/drawing/2014/main" id="{50701B1C-5C47-5D4A-B2B8-5821A34FCC84}"/>
              </a:ext>
            </a:extLst>
          </p:cNvPr>
          <p:cNvPicPr>
            <a:picLocks noChangeAspect="1"/>
          </p:cNvPicPr>
          <p:nvPr/>
        </p:nvPicPr>
        <p:blipFill>
          <a:blip r:embed="rId3"/>
          <a:stretch>
            <a:fillRect/>
          </a:stretch>
        </p:blipFill>
        <p:spPr>
          <a:xfrm>
            <a:off x="1402053" y="1355656"/>
            <a:ext cx="9029700" cy="2679700"/>
          </a:xfrm>
          <a:prstGeom prst="rect">
            <a:avLst/>
          </a:prstGeom>
        </p:spPr>
      </p:pic>
      <p:sp>
        <p:nvSpPr>
          <p:cNvPr id="7" name="上箭头 6">
            <a:extLst>
              <a:ext uri="{FF2B5EF4-FFF2-40B4-BE49-F238E27FC236}">
                <a16:creationId xmlns:a16="http://schemas.microsoft.com/office/drawing/2014/main" id="{3D5C67CE-F4FF-2F4C-8858-1E513ED99133}"/>
              </a:ext>
            </a:extLst>
          </p:cNvPr>
          <p:cNvSpPr/>
          <p:nvPr/>
        </p:nvSpPr>
        <p:spPr bwMode="auto">
          <a:xfrm>
            <a:off x="5872906" y="4105864"/>
            <a:ext cx="450949" cy="294556"/>
          </a:xfrm>
          <a:prstGeom prst="upArrow">
            <a:avLst>
              <a:gd name="adj1" fmla="val 50000"/>
              <a:gd name="adj2" fmla="val 77163"/>
            </a:avLst>
          </a:prstGeom>
          <a:solidFill>
            <a:srgbClr val="59595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1120971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nchor="ctr"/>
          <a:lstStyle/>
          <a:p>
            <a:r>
              <a:rPr kumimoji="1" lang="en-US" altLang="zh-CN" sz="3200" dirty="0"/>
              <a:t>BERT:</a:t>
            </a:r>
            <a:r>
              <a:rPr kumimoji="1" lang="zh-CN" altLang="en-US" sz="3200" dirty="0"/>
              <a:t> </a:t>
            </a:r>
            <a:r>
              <a:rPr kumimoji="1" lang="en-US" altLang="zh-CN" sz="3200" dirty="0"/>
              <a:t>Pre-training</a:t>
            </a:r>
            <a:r>
              <a:rPr kumimoji="1" lang="zh-CN" altLang="en-US" sz="3200" dirty="0"/>
              <a:t> </a:t>
            </a:r>
            <a:r>
              <a:rPr kumimoji="1" lang="en-US" altLang="zh-CN" sz="3200" dirty="0"/>
              <a:t>Stage</a:t>
            </a:r>
            <a:endParaRPr kumimoji="1" lang="zh-CN" altLang="en-US" sz="3200" dirty="0"/>
          </a:p>
        </p:txBody>
      </p:sp>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548680"/>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kumimoji="1" lang="en-US" altLang="zh-CN" sz="3200"/>
              <a:t>BERT:</a:t>
            </a:r>
            <a:r>
              <a:rPr kumimoji="1" lang="en-US" sz="3200"/>
              <a:t> </a:t>
            </a:r>
            <a:r>
              <a:rPr kumimoji="1" lang="en-US" altLang="zh-CN" sz="3200"/>
              <a:t>Pre-training</a:t>
            </a:r>
            <a:r>
              <a:rPr kumimoji="1" lang="en-US" sz="3200"/>
              <a:t> </a:t>
            </a:r>
            <a:r>
              <a:rPr kumimoji="1" lang="en-US" altLang="zh-CN" sz="3200"/>
              <a:t>Stage</a:t>
            </a:r>
            <a:endParaRPr kumimoji="1" lang="en-US" sz="3200"/>
          </a:p>
        </p:txBody>
      </p:sp>
      <p:sp>
        <p:nvSpPr>
          <p:cNvPr id="9" name="内容占位符 2">
            <a:extLst>
              <a:ext uri="{FF2B5EF4-FFF2-40B4-BE49-F238E27FC236}">
                <a16:creationId xmlns:a16="http://schemas.microsoft.com/office/drawing/2014/main" id="{83B516B6-02FC-2344-BCEC-31FD037DA390}"/>
              </a:ext>
            </a:extLst>
          </p:cNvPr>
          <p:cNvSpPr txBox="1">
            <a:spLocks/>
          </p:cNvSpPr>
          <p:nvPr/>
        </p:nvSpPr>
        <p:spPr>
          <a:xfrm>
            <a:off x="620708" y="1556792"/>
            <a:ext cx="5909721" cy="1944217"/>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nSpc>
                <a:spcPct val="150000"/>
              </a:lnSpc>
            </a:pPr>
            <a:r>
              <a:rPr kumimoji="1" lang="en-US" altLang="zh-CN" dirty="0">
                <a:solidFill>
                  <a:srgbClr val="59595A"/>
                </a:solidFill>
                <a:latin typeface="Gill Sans MT" panose="020B0502020104020203" pitchFamily="34" charset="0"/>
              </a:rPr>
              <a:t>MLM and NSP are trained together.</a:t>
            </a:r>
          </a:p>
          <a:p>
            <a:pPr>
              <a:lnSpc>
                <a:spcPct val="150000"/>
              </a:lnSpc>
            </a:pPr>
            <a:r>
              <a:rPr kumimoji="1" lang="en-US" altLang="zh-CN" dirty="0">
                <a:solidFill>
                  <a:srgbClr val="59595A"/>
                </a:solidFill>
                <a:latin typeface="Gill Sans MT" panose="020B0502020104020203" pitchFamily="34" charset="0"/>
              </a:rPr>
              <a:t>[CLS] is pre-trained for NSP.</a:t>
            </a:r>
          </a:p>
          <a:p>
            <a:pPr>
              <a:lnSpc>
                <a:spcPct val="150000"/>
              </a:lnSpc>
            </a:pPr>
            <a:r>
              <a:rPr kumimoji="1" lang="en-US" altLang="zh-CN" dirty="0">
                <a:solidFill>
                  <a:srgbClr val="59595A"/>
                </a:solidFill>
                <a:latin typeface="Gill Sans MT" panose="020B0502020104020203" pitchFamily="34" charset="0"/>
              </a:rPr>
              <a:t>Tok</a:t>
            </a:r>
            <a:r>
              <a:rPr kumimoji="1" 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N</a:t>
            </a:r>
            <a:r>
              <a:rPr kumimoji="1" 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representations are trained for MLM.</a:t>
            </a:r>
          </a:p>
          <a:p>
            <a:pPr>
              <a:lnSpc>
                <a:spcPct val="150000"/>
              </a:lnSpc>
            </a:pPr>
            <a:r>
              <a:rPr kumimoji="1" lang="en-US" altLang="zh-CN" dirty="0">
                <a:solidFill>
                  <a:srgbClr val="59595A"/>
                </a:solidFill>
                <a:latin typeface="Gill Sans MT" panose="020B0502020104020203" pitchFamily="34" charset="0"/>
              </a:rPr>
              <a:t>Trained for 1M steps, batch size 128k.</a:t>
            </a:r>
          </a:p>
        </p:txBody>
      </p:sp>
      <p:pic>
        <p:nvPicPr>
          <p:cNvPr id="10" name="图片 9">
            <a:extLst>
              <a:ext uri="{FF2B5EF4-FFF2-40B4-BE49-F238E27FC236}">
                <a16:creationId xmlns:a16="http://schemas.microsoft.com/office/drawing/2014/main" id="{4D43297F-E586-4941-A8DF-D8C2BCF60C3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pic>
        <p:nvPicPr>
          <p:cNvPr id="11" name="图片 10">
            <a:extLst>
              <a:ext uri="{FF2B5EF4-FFF2-40B4-BE49-F238E27FC236}">
                <a16:creationId xmlns:a16="http://schemas.microsoft.com/office/drawing/2014/main" id="{04E182E4-903A-D24F-A525-A6F1D4D53903}"/>
              </a:ext>
            </a:extLst>
          </p:cNvPr>
          <p:cNvPicPr>
            <a:picLocks noChangeAspect="1"/>
          </p:cNvPicPr>
          <p:nvPr/>
        </p:nvPicPr>
        <p:blipFill rotWithShape="1">
          <a:blip r:embed="rId3"/>
          <a:srcRect t="2136" r="57212" b="1740"/>
          <a:stretch/>
        </p:blipFill>
        <p:spPr>
          <a:xfrm>
            <a:off x="6530429" y="1555030"/>
            <a:ext cx="5007469" cy="4619611"/>
          </a:xfrm>
          <a:prstGeom prst="rect">
            <a:avLst/>
          </a:prstGeom>
        </p:spPr>
      </p:pic>
      <p:sp>
        <p:nvSpPr>
          <p:cNvPr id="14" name="矩形 13">
            <a:extLst>
              <a:ext uri="{FF2B5EF4-FFF2-40B4-BE49-F238E27FC236}">
                <a16:creationId xmlns:a16="http://schemas.microsoft.com/office/drawing/2014/main" id="{DBAA017A-627C-D542-9FCD-5386D8D4EE2D}"/>
              </a:ext>
            </a:extLst>
          </p:cNvPr>
          <p:cNvSpPr/>
          <p:nvPr/>
        </p:nvSpPr>
        <p:spPr>
          <a:xfrm>
            <a:off x="658865" y="3933056"/>
            <a:ext cx="5295500" cy="1987916"/>
          </a:xfrm>
          <a:prstGeom prst="rect">
            <a:avLst/>
          </a:prstGeom>
        </p:spPr>
        <p:txBody>
          <a:bodyPr wrap="square">
            <a:spAutoFit/>
          </a:bodyPr>
          <a:lstStyle/>
          <a:p>
            <a:pPr>
              <a:lnSpc>
                <a:spcPct val="150000"/>
              </a:lnSpc>
              <a:buClr>
                <a:srgbClr val="6FC4F7"/>
              </a:buClr>
            </a:pPr>
            <a:r>
              <a:rPr kumimoji="1" lang="en-US" altLang="zh-CN" sz="2000" dirty="0">
                <a:latin typeface="Gill Sans MT" panose="020B0502020104020203" pitchFamily="34" charset="0"/>
              </a:rPr>
              <a:t>Model:</a:t>
            </a:r>
          </a:p>
          <a:p>
            <a:pPr marL="511175" lvl="1" indent="-285750">
              <a:lnSpc>
                <a:spcPct val="150000"/>
              </a:lnSpc>
              <a:buClr>
                <a:srgbClr val="6FC4F7"/>
              </a:buClr>
              <a:buFont typeface="Arial" panose="020B0604020202020204" pitchFamily="34" charset="0"/>
              <a:buChar char="•"/>
            </a:pPr>
            <a:r>
              <a:rPr kumimoji="1" lang="en-US" altLang="zh-CN" sz="1600" dirty="0">
                <a:solidFill>
                  <a:srgbClr val="59595A"/>
                </a:solidFill>
                <a:latin typeface="Gill Sans MT" panose="020B0502020104020203" pitchFamily="34" charset="0"/>
              </a:rPr>
              <a:t>BERT-base: 12 layers, 768 hidden size, 12 attention heads, 110M parameters.</a:t>
            </a:r>
          </a:p>
          <a:p>
            <a:pPr marL="511175" lvl="1" indent="-285750">
              <a:lnSpc>
                <a:spcPct val="150000"/>
              </a:lnSpc>
              <a:buClr>
                <a:srgbClr val="6FC4F7"/>
              </a:buClr>
              <a:buFont typeface="Arial" panose="020B0604020202020204" pitchFamily="34" charset="0"/>
              <a:buChar char="•"/>
            </a:pPr>
            <a:r>
              <a:rPr kumimoji="1" lang="en-US" altLang="zh-CN" sz="1600" dirty="0">
                <a:solidFill>
                  <a:srgbClr val="59595A"/>
                </a:solidFill>
                <a:latin typeface="Gill Sans MT" panose="020B0502020104020203" pitchFamily="34" charset="0"/>
              </a:rPr>
              <a:t>BERT-large: 24 layers, 1024 hidden size, 16 attention heads, 340M parameters.</a:t>
            </a:r>
          </a:p>
        </p:txBody>
      </p:sp>
    </p:spTree>
    <p:extLst>
      <p:ext uri="{BB962C8B-B14F-4D97-AF65-F5344CB8AC3E}">
        <p14:creationId xmlns:p14="http://schemas.microsoft.com/office/powerpoint/2010/main" val="1108779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pic>
        <p:nvPicPr>
          <p:cNvPr id="10" name="图片 9">
            <a:extLst>
              <a:ext uri="{FF2B5EF4-FFF2-40B4-BE49-F238E27FC236}">
                <a16:creationId xmlns:a16="http://schemas.microsoft.com/office/drawing/2014/main" id="{4D43297F-E586-4941-A8DF-D8C2BCF60C3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BERT: Fine-tuning</a:t>
            </a:r>
            <a:r>
              <a:rPr kumimoji="1" lang="zh-CN" altLang="en-US" sz="3200" dirty="0"/>
              <a:t> </a:t>
            </a:r>
            <a:r>
              <a:rPr kumimoji="1" lang="en-US" altLang="zh-CN" sz="3200" dirty="0"/>
              <a:t>Stage</a:t>
            </a:r>
          </a:p>
        </p:txBody>
      </p:sp>
      <p:pic>
        <p:nvPicPr>
          <p:cNvPr id="12" name="图片 11">
            <a:extLst>
              <a:ext uri="{FF2B5EF4-FFF2-40B4-BE49-F238E27FC236}">
                <a16:creationId xmlns:a16="http://schemas.microsoft.com/office/drawing/2014/main" id="{18089163-FF02-9549-85E6-960223A0D4EB}"/>
              </a:ext>
            </a:extLst>
          </p:cNvPr>
          <p:cNvPicPr>
            <a:picLocks noChangeAspect="1"/>
          </p:cNvPicPr>
          <p:nvPr/>
        </p:nvPicPr>
        <p:blipFill rotWithShape="1">
          <a:blip r:embed="rId3"/>
          <a:srcRect l="48792" t="1501" r="421" b="2374"/>
          <a:stretch/>
        </p:blipFill>
        <p:spPr>
          <a:xfrm>
            <a:off x="5810349" y="1650251"/>
            <a:ext cx="5943573" cy="4619611"/>
          </a:xfrm>
          <a:prstGeom prst="rect">
            <a:avLst/>
          </a:prstGeom>
        </p:spPr>
      </p:pic>
      <p:sp>
        <p:nvSpPr>
          <p:cNvPr id="13" name="内容占位符 2">
            <a:extLst>
              <a:ext uri="{FF2B5EF4-FFF2-40B4-BE49-F238E27FC236}">
                <a16:creationId xmlns:a16="http://schemas.microsoft.com/office/drawing/2014/main" id="{D6CE0D03-3879-B240-901D-68BFE8B8DA50}"/>
              </a:ext>
            </a:extLst>
          </p:cNvPr>
          <p:cNvSpPr txBox="1">
            <a:spLocks/>
          </p:cNvSpPr>
          <p:nvPr/>
        </p:nvSpPr>
        <p:spPr>
          <a:xfrm>
            <a:off x="623636" y="1921986"/>
            <a:ext cx="4826674" cy="1944217"/>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solidFill>
                  <a:srgbClr val="59595A"/>
                </a:solidFill>
                <a:latin typeface="Gill Sans MT" panose="020B0502020104020203" pitchFamily="34" charset="0"/>
              </a:rPr>
              <a:t>Pretrain once, ﬁnetune many times</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according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downstream</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task.</a:t>
            </a:r>
          </a:p>
        </p:txBody>
      </p:sp>
      <p:sp>
        <p:nvSpPr>
          <p:cNvPr id="15" name="矩形 14">
            <a:extLst>
              <a:ext uri="{FF2B5EF4-FFF2-40B4-BE49-F238E27FC236}">
                <a16:creationId xmlns:a16="http://schemas.microsoft.com/office/drawing/2014/main" id="{A18BC335-9BBC-AC4E-9392-7E8240D39D14}"/>
              </a:ext>
            </a:extLst>
          </p:cNvPr>
          <p:cNvSpPr/>
          <p:nvPr/>
        </p:nvSpPr>
        <p:spPr>
          <a:xfrm>
            <a:off x="639014" y="3219833"/>
            <a:ext cx="5295500" cy="1336135"/>
          </a:xfrm>
          <a:prstGeom prst="rect">
            <a:avLst/>
          </a:prstGeom>
        </p:spPr>
        <p:txBody>
          <a:bodyPr wrap="square">
            <a:spAutoFit/>
          </a:bodyPr>
          <a:lstStyle/>
          <a:p>
            <a:pPr>
              <a:lnSpc>
                <a:spcPct val="150000"/>
              </a:lnSpc>
              <a:buClr>
                <a:srgbClr val="6FC4F7"/>
              </a:buClr>
            </a:pPr>
            <a:r>
              <a:rPr kumimoji="1" lang="en-US" altLang="zh-CN" sz="2000" dirty="0">
                <a:latin typeface="Gill Sans MT" panose="020B0502020104020203" pitchFamily="34" charset="0"/>
              </a:rPr>
              <a:t>Task:</a:t>
            </a:r>
          </a:p>
          <a:p>
            <a:pPr marL="511175" lvl="1" indent="-285750">
              <a:lnSpc>
                <a:spcPct val="150000"/>
              </a:lnSpc>
              <a:buClr>
                <a:srgbClr val="6FC4F7"/>
              </a:buClr>
              <a:buFont typeface="Arial" panose="020B0604020202020204" pitchFamily="34" charset="0"/>
              <a:buChar char="•"/>
            </a:pPr>
            <a:r>
              <a:rPr kumimoji="1" lang="en-US" altLang="zh-CN" dirty="0">
                <a:solidFill>
                  <a:srgbClr val="59595A"/>
                </a:solidFill>
                <a:latin typeface="Gill Sans MT" panose="020B0502020104020203" pitchFamily="34" charset="0"/>
              </a:rPr>
              <a:t>Task</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1:</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Sentence-level tasks.</a:t>
            </a:r>
          </a:p>
          <a:p>
            <a:pPr marL="511175" lvl="1" indent="-285750">
              <a:lnSpc>
                <a:spcPct val="150000"/>
              </a:lnSpc>
              <a:buClr>
                <a:srgbClr val="6FC4F7"/>
              </a:buClr>
              <a:buFont typeface="Arial" panose="020B0604020202020204" pitchFamily="34" charset="0"/>
              <a:buChar char="•"/>
            </a:pPr>
            <a:r>
              <a:rPr kumimoji="1" lang="en-US" altLang="zh-CN" dirty="0">
                <a:solidFill>
                  <a:srgbClr val="59595A"/>
                </a:solidFill>
                <a:latin typeface="Gill Sans MT" panose="020B0502020104020203" pitchFamily="34" charset="0"/>
              </a:rPr>
              <a:t>Task</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2:</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Token-level tasks.</a:t>
            </a:r>
          </a:p>
        </p:txBody>
      </p:sp>
    </p:spTree>
    <p:extLst>
      <p:ext uri="{BB962C8B-B14F-4D97-AF65-F5344CB8AC3E}">
        <p14:creationId xmlns:p14="http://schemas.microsoft.com/office/powerpoint/2010/main" val="239128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pic>
        <p:nvPicPr>
          <p:cNvPr id="10" name="图片 9">
            <a:extLst>
              <a:ext uri="{FF2B5EF4-FFF2-40B4-BE49-F238E27FC236}">
                <a16:creationId xmlns:a16="http://schemas.microsoft.com/office/drawing/2014/main" id="{4D43297F-E586-4941-A8DF-D8C2BCF60C3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BERT: Fine-tuning</a:t>
            </a:r>
            <a:r>
              <a:rPr kumimoji="1" lang="zh-CN" altLang="en-US" sz="3200" dirty="0"/>
              <a:t> </a:t>
            </a:r>
            <a:r>
              <a:rPr kumimoji="1" lang="en-US" altLang="zh-CN" sz="3200" dirty="0"/>
              <a:t>Stage</a:t>
            </a:r>
          </a:p>
        </p:txBody>
      </p:sp>
      <p:pic>
        <p:nvPicPr>
          <p:cNvPr id="12" name="图片 11">
            <a:extLst>
              <a:ext uri="{FF2B5EF4-FFF2-40B4-BE49-F238E27FC236}">
                <a16:creationId xmlns:a16="http://schemas.microsoft.com/office/drawing/2014/main" id="{18089163-FF02-9549-85E6-960223A0D4EB}"/>
              </a:ext>
            </a:extLst>
          </p:cNvPr>
          <p:cNvPicPr>
            <a:picLocks noChangeAspect="1"/>
          </p:cNvPicPr>
          <p:nvPr/>
        </p:nvPicPr>
        <p:blipFill rotWithShape="1">
          <a:blip r:embed="rId3"/>
          <a:srcRect l="48792" t="1501" r="421" b="2374"/>
          <a:stretch/>
        </p:blipFill>
        <p:spPr>
          <a:xfrm>
            <a:off x="5810349" y="1650251"/>
            <a:ext cx="5943573" cy="4619611"/>
          </a:xfrm>
          <a:prstGeom prst="rect">
            <a:avLst/>
          </a:prstGeom>
        </p:spPr>
      </p:pic>
      <p:sp>
        <p:nvSpPr>
          <p:cNvPr id="13" name="内容占位符 2">
            <a:extLst>
              <a:ext uri="{FF2B5EF4-FFF2-40B4-BE49-F238E27FC236}">
                <a16:creationId xmlns:a16="http://schemas.microsoft.com/office/drawing/2014/main" id="{D6CE0D03-3879-B240-901D-68BFE8B8DA50}"/>
              </a:ext>
            </a:extLst>
          </p:cNvPr>
          <p:cNvSpPr txBox="1">
            <a:spLocks/>
          </p:cNvSpPr>
          <p:nvPr/>
        </p:nvSpPr>
        <p:spPr>
          <a:xfrm>
            <a:off x="623636" y="1921986"/>
            <a:ext cx="4826674" cy="1944217"/>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solidFill>
                  <a:srgbClr val="59595A"/>
                </a:solidFill>
                <a:latin typeface="Gill Sans MT" panose="020B0502020104020203" pitchFamily="34" charset="0"/>
              </a:rPr>
              <a:t>Pretrain once, ﬁnetune many times</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according</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downstream</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task.</a:t>
            </a:r>
          </a:p>
        </p:txBody>
      </p:sp>
      <p:sp>
        <p:nvSpPr>
          <p:cNvPr id="15" name="矩形 14">
            <a:extLst>
              <a:ext uri="{FF2B5EF4-FFF2-40B4-BE49-F238E27FC236}">
                <a16:creationId xmlns:a16="http://schemas.microsoft.com/office/drawing/2014/main" id="{A18BC335-9BBC-AC4E-9392-7E8240D39D14}"/>
              </a:ext>
            </a:extLst>
          </p:cNvPr>
          <p:cNvSpPr/>
          <p:nvPr/>
        </p:nvSpPr>
        <p:spPr>
          <a:xfrm>
            <a:off x="639014" y="3219833"/>
            <a:ext cx="5295500" cy="1336135"/>
          </a:xfrm>
          <a:prstGeom prst="rect">
            <a:avLst/>
          </a:prstGeom>
        </p:spPr>
        <p:txBody>
          <a:bodyPr wrap="square">
            <a:spAutoFit/>
          </a:bodyPr>
          <a:lstStyle/>
          <a:p>
            <a:pPr>
              <a:lnSpc>
                <a:spcPct val="150000"/>
              </a:lnSpc>
              <a:buClr>
                <a:srgbClr val="6FC4F7"/>
              </a:buClr>
            </a:pPr>
            <a:r>
              <a:rPr kumimoji="1" lang="en-US" altLang="zh-CN" sz="2000" dirty="0">
                <a:latin typeface="Gill Sans MT" panose="020B0502020104020203" pitchFamily="34" charset="0"/>
              </a:rPr>
              <a:t>Task:</a:t>
            </a:r>
          </a:p>
          <a:p>
            <a:pPr marL="511175" lvl="1" indent="-285750">
              <a:lnSpc>
                <a:spcPct val="150000"/>
              </a:lnSpc>
              <a:buClr>
                <a:srgbClr val="6FC4F7"/>
              </a:buClr>
              <a:buFont typeface="Arial" panose="020B0604020202020204" pitchFamily="34" charset="0"/>
              <a:buChar char="•"/>
            </a:pPr>
            <a:r>
              <a:rPr kumimoji="1" lang="en-US" altLang="zh-CN" dirty="0">
                <a:solidFill>
                  <a:srgbClr val="59595A"/>
                </a:solidFill>
                <a:latin typeface="Gill Sans MT" panose="020B0502020104020203" pitchFamily="34" charset="0"/>
              </a:rPr>
              <a:t>Task</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1:</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Sentence-level tasks.</a:t>
            </a:r>
          </a:p>
          <a:p>
            <a:pPr marL="511175" lvl="1" indent="-285750">
              <a:lnSpc>
                <a:spcPct val="150000"/>
              </a:lnSpc>
              <a:buClr>
                <a:srgbClr val="6FC4F7"/>
              </a:buClr>
              <a:buFont typeface="Arial" panose="020B0604020202020204" pitchFamily="34" charset="0"/>
              <a:buChar char="•"/>
            </a:pPr>
            <a:r>
              <a:rPr kumimoji="1" lang="en-US" altLang="zh-CN" dirty="0">
                <a:solidFill>
                  <a:srgbClr val="59595A"/>
                </a:solidFill>
                <a:latin typeface="Gill Sans MT" panose="020B0502020104020203" pitchFamily="34" charset="0"/>
              </a:rPr>
              <a:t>Task</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2:</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Token-level tasks.</a:t>
            </a:r>
          </a:p>
        </p:txBody>
      </p:sp>
    </p:spTree>
    <p:extLst>
      <p:ext uri="{BB962C8B-B14F-4D97-AF65-F5344CB8AC3E}">
        <p14:creationId xmlns:p14="http://schemas.microsoft.com/office/powerpoint/2010/main" val="466613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pic>
        <p:nvPicPr>
          <p:cNvPr id="10" name="图片 9">
            <a:extLst>
              <a:ext uri="{FF2B5EF4-FFF2-40B4-BE49-F238E27FC236}">
                <a16:creationId xmlns:a16="http://schemas.microsoft.com/office/drawing/2014/main" id="{4D43297F-E586-4941-A8DF-D8C2BCF60C3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BERT: Fine-tuning</a:t>
            </a:r>
            <a:r>
              <a:rPr kumimoji="1" lang="zh-CN" altLang="en-US" sz="3200" dirty="0"/>
              <a:t> </a:t>
            </a:r>
            <a:r>
              <a:rPr kumimoji="1" lang="en-US" altLang="zh-CN" sz="3200" dirty="0"/>
              <a:t>Stage</a:t>
            </a:r>
          </a:p>
        </p:txBody>
      </p:sp>
      <p:sp>
        <p:nvSpPr>
          <p:cNvPr id="13" name="内容占位符 2">
            <a:extLst>
              <a:ext uri="{FF2B5EF4-FFF2-40B4-BE49-F238E27FC236}">
                <a16:creationId xmlns:a16="http://schemas.microsoft.com/office/drawing/2014/main" id="{D6CE0D03-3879-B240-901D-68BFE8B8DA50}"/>
              </a:ext>
            </a:extLst>
          </p:cNvPr>
          <p:cNvSpPr txBox="1">
            <a:spLocks/>
          </p:cNvSpPr>
          <p:nvPr/>
        </p:nvSpPr>
        <p:spPr>
          <a:xfrm>
            <a:off x="481757" y="1196752"/>
            <a:ext cx="8859121"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1175" lvl="1" indent="-285750">
              <a:lnSpc>
                <a:spcPct val="150000"/>
              </a:lnSpc>
              <a:buClr>
                <a:srgbClr val="6FC4F7"/>
              </a:buClr>
              <a:buFont typeface="Arial" panose="020B0604020202020204" pitchFamily="34" charset="0"/>
              <a:buChar char="•"/>
            </a:pPr>
            <a:r>
              <a:rPr kumimoji="1" lang="en-US" altLang="zh-CN" sz="2000" dirty="0">
                <a:solidFill>
                  <a:schemeClr val="tx1"/>
                </a:solidFill>
                <a:latin typeface="Gill Sans MT" panose="020B0502020104020203" pitchFamily="34" charset="0"/>
              </a:rPr>
              <a:t>Task</a:t>
            </a:r>
            <a:r>
              <a:rPr kumimoji="1" lang="zh-CN" altLang="en-US" sz="2000" dirty="0">
                <a:solidFill>
                  <a:schemeClr val="tx1"/>
                </a:solidFill>
                <a:latin typeface="Gill Sans MT" panose="020B0502020104020203" pitchFamily="34" charset="0"/>
              </a:rPr>
              <a:t> </a:t>
            </a:r>
            <a:r>
              <a:rPr kumimoji="1" lang="en-US" altLang="zh-CN" sz="2000" dirty="0">
                <a:solidFill>
                  <a:schemeClr val="tx1"/>
                </a:solidFill>
                <a:latin typeface="Gill Sans MT" panose="020B0502020104020203" pitchFamily="34" charset="0"/>
              </a:rPr>
              <a:t>1:</a:t>
            </a:r>
            <a:r>
              <a:rPr kumimoji="1" lang="zh-CN" altLang="en-US" sz="2000" dirty="0">
                <a:solidFill>
                  <a:schemeClr val="tx1"/>
                </a:solidFill>
                <a:latin typeface="Gill Sans MT" panose="020B0502020104020203" pitchFamily="34" charset="0"/>
              </a:rPr>
              <a:t> </a:t>
            </a:r>
            <a:r>
              <a:rPr kumimoji="1" lang="en-US" altLang="zh-CN" sz="2000" dirty="0">
                <a:solidFill>
                  <a:schemeClr val="tx1"/>
                </a:solidFill>
                <a:latin typeface="Gill Sans MT" panose="020B0502020104020203" pitchFamily="34" charset="0"/>
              </a:rPr>
              <a:t>Sentence-level tasks.</a:t>
            </a:r>
          </a:p>
        </p:txBody>
      </p:sp>
      <p:pic>
        <p:nvPicPr>
          <p:cNvPr id="2" name="图片 1">
            <a:extLst>
              <a:ext uri="{FF2B5EF4-FFF2-40B4-BE49-F238E27FC236}">
                <a16:creationId xmlns:a16="http://schemas.microsoft.com/office/drawing/2014/main" id="{27270D8D-51C2-1A44-A62B-3F75096330CB}"/>
              </a:ext>
            </a:extLst>
          </p:cNvPr>
          <p:cNvPicPr>
            <a:picLocks noChangeAspect="1"/>
          </p:cNvPicPr>
          <p:nvPr/>
        </p:nvPicPr>
        <p:blipFill>
          <a:blip r:embed="rId3"/>
          <a:stretch>
            <a:fillRect/>
          </a:stretch>
        </p:blipFill>
        <p:spPr>
          <a:xfrm>
            <a:off x="2137941" y="1772816"/>
            <a:ext cx="7560840" cy="3591198"/>
          </a:xfrm>
          <a:prstGeom prst="rect">
            <a:avLst/>
          </a:prstGeom>
        </p:spPr>
      </p:pic>
      <p:sp>
        <p:nvSpPr>
          <p:cNvPr id="3" name="矩形 2">
            <a:extLst>
              <a:ext uri="{FF2B5EF4-FFF2-40B4-BE49-F238E27FC236}">
                <a16:creationId xmlns:a16="http://schemas.microsoft.com/office/drawing/2014/main" id="{A2093EDD-D525-AA4D-9179-7BDCD595E7AD}"/>
              </a:ext>
            </a:extLst>
          </p:cNvPr>
          <p:cNvSpPr/>
          <p:nvPr/>
        </p:nvSpPr>
        <p:spPr>
          <a:xfrm>
            <a:off x="919996" y="5652537"/>
            <a:ext cx="10513168" cy="584775"/>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59595A"/>
                </a:solidFill>
                <a:latin typeface="Gill Sans MT" panose="020B0502020104020203" pitchFamily="34" charset="0"/>
              </a:rPr>
              <a:t>For sentence pair tasks, use [SEP] to separate the two segments with segment embeddings </a:t>
            </a:r>
            <a:endParaRPr lang="en-US" altLang="zh-CN" sz="1600" dirty="0">
              <a:solidFill>
                <a:srgbClr val="59595A"/>
              </a:solidFill>
              <a:latin typeface="Gill Sans MT" panose="020B0502020104020203" pitchFamily="34" charset="0"/>
            </a:endParaRPr>
          </a:p>
          <a:p>
            <a:pPr marL="285750" indent="-285750">
              <a:buFont typeface="Arial" panose="020B0604020202020204" pitchFamily="34" charset="0"/>
              <a:buChar char="•"/>
            </a:pPr>
            <a:r>
              <a:rPr lang="zh-CN" altLang="en-US" sz="1600" dirty="0">
                <a:solidFill>
                  <a:srgbClr val="59595A"/>
                </a:solidFill>
                <a:latin typeface="Gill Sans MT" panose="020B0502020104020203" pitchFamily="34" charset="0"/>
              </a:rPr>
              <a:t>Add a linear classiﬁer on top of [CLS] representation and introduce C × h new parameters</a:t>
            </a:r>
          </a:p>
        </p:txBody>
      </p:sp>
    </p:spTree>
    <p:extLst>
      <p:ext uri="{BB962C8B-B14F-4D97-AF65-F5344CB8AC3E}">
        <p14:creationId xmlns:p14="http://schemas.microsoft.com/office/powerpoint/2010/main" val="11648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pic>
        <p:nvPicPr>
          <p:cNvPr id="10" name="图片 9">
            <a:extLst>
              <a:ext uri="{FF2B5EF4-FFF2-40B4-BE49-F238E27FC236}">
                <a16:creationId xmlns:a16="http://schemas.microsoft.com/office/drawing/2014/main" id="{4D43297F-E586-4941-A8DF-D8C2BCF60C3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BERT: Fine-tuning</a:t>
            </a:r>
            <a:r>
              <a:rPr kumimoji="1" lang="zh-CN" altLang="en-US" sz="3200" dirty="0"/>
              <a:t> </a:t>
            </a:r>
            <a:r>
              <a:rPr kumimoji="1" lang="en-US" altLang="zh-CN" sz="3200" dirty="0"/>
              <a:t>Stage</a:t>
            </a:r>
          </a:p>
        </p:txBody>
      </p:sp>
      <p:sp>
        <p:nvSpPr>
          <p:cNvPr id="13" name="内容占位符 2">
            <a:extLst>
              <a:ext uri="{FF2B5EF4-FFF2-40B4-BE49-F238E27FC236}">
                <a16:creationId xmlns:a16="http://schemas.microsoft.com/office/drawing/2014/main" id="{D6CE0D03-3879-B240-901D-68BFE8B8DA50}"/>
              </a:ext>
            </a:extLst>
          </p:cNvPr>
          <p:cNvSpPr txBox="1">
            <a:spLocks/>
          </p:cNvSpPr>
          <p:nvPr/>
        </p:nvSpPr>
        <p:spPr>
          <a:xfrm>
            <a:off x="481757" y="1196752"/>
            <a:ext cx="8859121"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1175" lvl="1" indent="-285750">
              <a:lnSpc>
                <a:spcPct val="150000"/>
              </a:lnSpc>
              <a:buClr>
                <a:srgbClr val="6FC4F7"/>
              </a:buClr>
              <a:buFont typeface="Arial" panose="020B0604020202020204" pitchFamily="34" charset="0"/>
              <a:buChar char="•"/>
            </a:pPr>
            <a:r>
              <a:rPr kumimoji="1" lang="en-US" altLang="zh-CN" sz="2000" dirty="0">
                <a:solidFill>
                  <a:schemeClr val="tx1"/>
                </a:solidFill>
                <a:latin typeface="Gill Sans MT" panose="020B0502020104020203" pitchFamily="34" charset="0"/>
              </a:rPr>
              <a:t>Task</a:t>
            </a:r>
            <a:r>
              <a:rPr kumimoji="1" lang="zh-CN" altLang="en-US" sz="2000" dirty="0">
                <a:solidFill>
                  <a:schemeClr val="tx1"/>
                </a:solidFill>
                <a:latin typeface="Gill Sans MT" panose="020B0502020104020203" pitchFamily="34" charset="0"/>
              </a:rPr>
              <a:t> </a:t>
            </a:r>
            <a:r>
              <a:rPr kumimoji="1" lang="en-US" altLang="zh-CN" sz="2000" dirty="0">
                <a:solidFill>
                  <a:schemeClr val="tx1"/>
                </a:solidFill>
                <a:latin typeface="Gill Sans MT" panose="020B0502020104020203" pitchFamily="34" charset="0"/>
              </a:rPr>
              <a:t>2:</a:t>
            </a:r>
            <a:r>
              <a:rPr kumimoji="1" lang="zh-CN" altLang="en-US" sz="2000" dirty="0">
                <a:solidFill>
                  <a:schemeClr val="tx1"/>
                </a:solidFill>
                <a:latin typeface="Gill Sans MT" panose="020B0502020104020203" pitchFamily="34" charset="0"/>
              </a:rPr>
              <a:t> </a:t>
            </a:r>
            <a:r>
              <a:rPr kumimoji="1" lang="en-US" altLang="zh-CN" sz="2000" dirty="0">
                <a:solidFill>
                  <a:schemeClr val="tx1"/>
                </a:solidFill>
                <a:latin typeface="Gill Sans MT" panose="020B0502020104020203" pitchFamily="34" charset="0"/>
              </a:rPr>
              <a:t>Token-level tasks.</a:t>
            </a:r>
          </a:p>
        </p:txBody>
      </p:sp>
      <p:pic>
        <p:nvPicPr>
          <p:cNvPr id="3" name="图片 2">
            <a:extLst>
              <a:ext uri="{FF2B5EF4-FFF2-40B4-BE49-F238E27FC236}">
                <a16:creationId xmlns:a16="http://schemas.microsoft.com/office/drawing/2014/main" id="{C0B221AB-D1E8-484A-AB32-9A6B690AD745}"/>
              </a:ext>
            </a:extLst>
          </p:cNvPr>
          <p:cNvPicPr>
            <a:picLocks noChangeAspect="1"/>
          </p:cNvPicPr>
          <p:nvPr/>
        </p:nvPicPr>
        <p:blipFill>
          <a:blip r:embed="rId3"/>
          <a:stretch>
            <a:fillRect/>
          </a:stretch>
        </p:blipFill>
        <p:spPr>
          <a:xfrm>
            <a:off x="2264353" y="1785942"/>
            <a:ext cx="7682036" cy="3533737"/>
          </a:xfrm>
          <a:prstGeom prst="rect">
            <a:avLst/>
          </a:prstGeom>
        </p:spPr>
      </p:pic>
      <p:sp>
        <p:nvSpPr>
          <p:cNvPr id="7" name="矩形 6">
            <a:extLst>
              <a:ext uri="{FF2B5EF4-FFF2-40B4-BE49-F238E27FC236}">
                <a16:creationId xmlns:a16="http://schemas.microsoft.com/office/drawing/2014/main" id="{F5315480-88CB-8C41-8998-0A292F9EEA7E}"/>
              </a:ext>
            </a:extLst>
          </p:cNvPr>
          <p:cNvSpPr/>
          <p:nvPr/>
        </p:nvSpPr>
        <p:spPr>
          <a:xfrm>
            <a:off x="1201837" y="5612273"/>
            <a:ext cx="9001000" cy="369332"/>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59595A"/>
                </a:solidFill>
              </a:rPr>
              <a:t>For token-level prediction tasks, add linear classiﬁer on top of hidden representations</a:t>
            </a:r>
          </a:p>
        </p:txBody>
      </p:sp>
    </p:spTree>
    <p:extLst>
      <p:ext uri="{BB962C8B-B14F-4D97-AF65-F5344CB8AC3E}">
        <p14:creationId xmlns:p14="http://schemas.microsoft.com/office/powerpoint/2010/main" val="1368247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pic>
        <p:nvPicPr>
          <p:cNvPr id="10" name="图片 9">
            <a:extLst>
              <a:ext uri="{FF2B5EF4-FFF2-40B4-BE49-F238E27FC236}">
                <a16:creationId xmlns:a16="http://schemas.microsoft.com/office/drawing/2014/main" id="{4D43297F-E586-4941-A8DF-D8C2BCF60C3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BERT: Experience</a:t>
            </a:r>
            <a:r>
              <a:rPr kumimoji="1" lang="zh-CN" altLang="en-US" sz="3200" dirty="0"/>
              <a:t> </a:t>
            </a:r>
            <a:r>
              <a:rPr kumimoji="1" lang="en-US" altLang="zh-CN" sz="3200" dirty="0"/>
              <a:t>Result</a:t>
            </a:r>
          </a:p>
        </p:txBody>
      </p:sp>
      <p:sp>
        <p:nvSpPr>
          <p:cNvPr id="13" name="内容占位符 2">
            <a:extLst>
              <a:ext uri="{FF2B5EF4-FFF2-40B4-BE49-F238E27FC236}">
                <a16:creationId xmlns:a16="http://schemas.microsoft.com/office/drawing/2014/main" id="{D6CE0D03-3879-B240-901D-68BFE8B8DA50}"/>
              </a:ext>
            </a:extLst>
          </p:cNvPr>
          <p:cNvSpPr txBox="1">
            <a:spLocks/>
          </p:cNvSpPr>
          <p:nvPr/>
        </p:nvSpPr>
        <p:spPr>
          <a:xfrm>
            <a:off x="481757" y="1386523"/>
            <a:ext cx="8859121"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1175" lvl="1" indent="-285750">
              <a:buClr>
                <a:srgbClr val="6FC4F7"/>
              </a:buClr>
              <a:buFont typeface="Arial" panose="020B0604020202020204" pitchFamily="34" charset="0"/>
              <a:buChar char="•"/>
            </a:pPr>
            <a:r>
              <a:rPr kumimoji="1" lang="en-US" altLang="zh-CN" sz="2000" dirty="0">
                <a:solidFill>
                  <a:srgbClr val="59595A"/>
                </a:solidFill>
                <a:latin typeface="Gill Sans MT" panose="020B0502020104020203" pitchFamily="34" charset="0"/>
              </a:rPr>
              <a:t>The bigger, the better</a:t>
            </a:r>
          </a:p>
          <a:p>
            <a:pPr marL="511175" lvl="1" indent="-285750">
              <a:buClr>
                <a:srgbClr val="6FC4F7"/>
              </a:buClr>
              <a:buFont typeface="Arial" panose="020B0604020202020204" pitchFamily="34" charset="0"/>
              <a:buChar char="•"/>
            </a:pPr>
            <a:r>
              <a:rPr kumimoji="1" lang="en-US" altLang="zh-CN" sz="2000" dirty="0">
                <a:solidFill>
                  <a:srgbClr val="59595A"/>
                </a:solidFill>
                <a:latin typeface="Gill Sans MT" panose="020B0502020104020203" pitchFamily="34" charset="0"/>
              </a:rPr>
              <a:t>MLM takes slightly longer to converge because it only predicts 15% of tokens</a:t>
            </a:r>
          </a:p>
        </p:txBody>
      </p:sp>
      <p:grpSp>
        <p:nvGrpSpPr>
          <p:cNvPr id="11" name="组合 10">
            <a:extLst>
              <a:ext uri="{FF2B5EF4-FFF2-40B4-BE49-F238E27FC236}">
                <a16:creationId xmlns:a16="http://schemas.microsoft.com/office/drawing/2014/main" id="{447B42CE-02FE-E647-A27C-7022F2D5F538}"/>
              </a:ext>
            </a:extLst>
          </p:cNvPr>
          <p:cNvGrpSpPr/>
          <p:nvPr/>
        </p:nvGrpSpPr>
        <p:grpSpPr>
          <a:xfrm>
            <a:off x="697781" y="2407303"/>
            <a:ext cx="5499182" cy="3758001"/>
            <a:chOff x="697781" y="2216915"/>
            <a:chExt cx="5499182" cy="3758001"/>
          </a:xfrm>
        </p:grpSpPr>
        <p:pic>
          <p:nvPicPr>
            <p:cNvPr id="5" name="图片 4">
              <a:extLst>
                <a:ext uri="{FF2B5EF4-FFF2-40B4-BE49-F238E27FC236}">
                  <a16:creationId xmlns:a16="http://schemas.microsoft.com/office/drawing/2014/main" id="{A15A3AB6-FD4A-944D-BCD3-2AA0FE51BD77}"/>
                </a:ext>
              </a:extLst>
            </p:cNvPr>
            <p:cNvPicPr>
              <a:picLocks noChangeAspect="1"/>
            </p:cNvPicPr>
            <p:nvPr/>
          </p:nvPicPr>
          <p:blipFill>
            <a:blip r:embed="rId3"/>
            <a:stretch>
              <a:fillRect/>
            </a:stretch>
          </p:blipFill>
          <p:spPr>
            <a:xfrm>
              <a:off x="697781" y="2216915"/>
              <a:ext cx="5499182" cy="2717369"/>
            </a:xfrm>
            <a:prstGeom prst="rect">
              <a:avLst/>
            </a:prstGeom>
          </p:spPr>
        </p:pic>
        <p:pic>
          <p:nvPicPr>
            <p:cNvPr id="7" name="图片 6">
              <a:extLst>
                <a:ext uri="{FF2B5EF4-FFF2-40B4-BE49-F238E27FC236}">
                  <a16:creationId xmlns:a16="http://schemas.microsoft.com/office/drawing/2014/main" id="{B21B0DA5-3F14-274F-B433-A86F6731C2FF}"/>
                </a:ext>
              </a:extLst>
            </p:cNvPr>
            <p:cNvPicPr>
              <a:picLocks noChangeAspect="1"/>
            </p:cNvPicPr>
            <p:nvPr/>
          </p:nvPicPr>
          <p:blipFill>
            <a:blip r:embed="rId4"/>
            <a:stretch>
              <a:fillRect/>
            </a:stretch>
          </p:blipFill>
          <p:spPr>
            <a:xfrm>
              <a:off x="1201837" y="4934284"/>
              <a:ext cx="4608512" cy="1040632"/>
            </a:xfrm>
            <a:prstGeom prst="rect">
              <a:avLst/>
            </a:prstGeom>
          </p:spPr>
        </p:pic>
      </p:grpSp>
      <p:grpSp>
        <p:nvGrpSpPr>
          <p:cNvPr id="12" name="组合 11">
            <a:extLst>
              <a:ext uri="{FF2B5EF4-FFF2-40B4-BE49-F238E27FC236}">
                <a16:creationId xmlns:a16="http://schemas.microsoft.com/office/drawing/2014/main" id="{E212E659-C6BA-7D46-9249-A74C3D419152}"/>
              </a:ext>
            </a:extLst>
          </p:cNvPr>
          <p:cNvGrpSpPr/>
          <p:nvPr/>
        </p:nvGrpSpPr>
        <p:grpSpPr>
          <a:xfrm>
            <a:off x="6749307" y="2251236"/>
            <a:ext cx="4740579" cy="3863744"/>
            <a:chOff x="6749307" y="2060848"/>
            <a:chExt cx="4740579" cy="3863744"/>
          </a:xfrm>
        </p:grpSpPr>
        <p:pic>
          <p:nvPicPr>
            <p:cNvPr id="2" name="图片 1">
              <a:extLst>
                <a:ext uri="{FF2B5EF4-FFF2-40B4-BE49-F238E27FC236}">
                  <a16:creationId xmlns:a16="http://schemas.microsoft.com/office/drawing/2014/main" id="{5D052A4C-C623-ED4D-AF8E-4AE45896195B}"/>
                </a:ext>
              </a:extLst>
            </p:cNvPr>
            <p:cNvPicPr>
              <a:picLocks noChangeAspect="1"/>
            </p:cNvPicPr>
            <p:nvPr/>
          </p:nvPicPr>
          <p:blipFill>
            <a:blip r:embed="rId5"/>
            <a:stretch>
              <a:fillRect/>
            </a:stretch>
          </p:blipFill>
          <p:spPr>
            <a:xfrm>
              <a:off x="6749307" y="2060848"/>
              <a:ext cx="4740579" cy="3188604"/>
            </a:xfrm>
            <a:prstGeom prst="rect">
              <a:avLst/>
            </a:prstGeom>
          </p:spPr>
        </p:pic>
        <p:pic>
          <p:nvPicPr>
            <p:cNvPr id="9" name="图片 8">
              <a:extLst>
                <a:ext uri="{FF2B5EF4-FFF2-40B4-BE49-F238E27FC236}">
                  <a16:creationId xmlns:a16="http://schemas.microsoft.com/office/drawing/2014/main" id="{F954C420-05BE-2547-AEB4-F63124C012F2}"/>
                </a:ext>
              </a:extLst>
            </p:cNvPr>
            <p:cNvPicPr>
              <a:picLocks noChangeAspect="1"/>
            </p:cNvPicPr>
            <p:nvPr/>
          </p:nvPicPr>
          <p:blipFill>
            <a:blip r:embed="rId6"/>
            <a:stretch>
              <a:fillRect/>
            </a:stretch>
          </p:blipFill>
          <p:spPr>
            <a:xfrm>
              <a:off x="6898580" y="4934284"/>
              <a:ext cx="4456385" cy="990308"/>
            </a:xfrm>
            <a:prstGeom prst="rect">
              <a:avLst/>
            </a:prstGeom>
          </p:spPr>
        </p:pic>
      </p:grpSp>
    </p:spTree>
    <p:extLst>
      <p:ext uri="{BB962C8B-B14F-4D97-AF65-F5344CB8AC3E}">
        <p14:creationId xmlns:p14="http://schemas.microsoft.com/office/powerpoint/2010/main" val="67392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pic>
        <p:nvPicPr>
          <p:cNvPr id="10" name="图片 9">
            <a:extLst>
              <a:ext uri="{FF2B5EF4-FFF2-40B4-BE49-F238E27FC236}">
                <a16:creationId xmlns:a16="http://schemas.microsoft.com/office/drawing/2014/main" id="{4D43297F-E586-4941-A8DF-D8C2BCF60C37}"/>
              </a:ext>
            </a:extLst>
          </p:cNvPr>
          <p:cNvPicPr>
            <a:picLocks noChangeAspect="1"/>
          </p:cNvPicPr>
          <p:nvPr/>
        </p:nvPicPr>
        <p:blipFill rotWithShape="1">
          <a:blip r:embed="rId2"/>
          <a:srcRect l="23923" t="11722" r="18659" b="6937"/>
          <a:stretch/>
        </p:blipFill>
        <p:spPr>
          <a:xfrm>
            <a:off x="10562877" y="131520"/>
            <a:ext cx="864096" cy="1224136"/>
          </a:xfrm>
          <a:prstGeom prst="rect">
            <a:avLst/>
          </a:prstGeom>
        </p:spPr>
      </p:pic>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BERT: Experience</a:t>
            </a:r>
            <a:r>
              <a:rPr kumimoji="1" lang="zh-CN" altLang="en-US" sz="3200" dirty="0"/>
              <a:t> </a:t>
            </a:r>
            <a:r>
              <a:rPr kumimoji="1" lang="en-US" altLang="zh-CN" sz="3200" dirty="0"/>
              <a:t>Result</a:t>
            </a:r>
          </a:p>
        </p:txBody>
      </p:sp>
      <p:sp>
        <p:nvSpPr>
          <p:cNvPr id="13" name="内容占位符 2">
            <a:extLst>
              <a:ext uri="{FF2B5EF4-FFF2-40B4-BE49-F238E27FC236}">
                <a16:creationId xmlns:a16="http://schemas.microsoft.com/office/drawing/2014/main" id="{D6CE0D03-3879-B240-901D-68BFE8B8DA50}"/>
              </a:ext>
            </a:extLst>
          </p:cNvPr>
          <p:cNvSpPr txBox="1">
            <a:spLocks/>
          </p:cNvSpPr>
          <p:nvPr/>
        </p:nvSpPr>
        <p:spPr>
          <a:xfrm>
            <a:off x="481757" y="1386523"/>
            <a:ext cx="8859121"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1175" lvl="1" indent="-285750">
              <a:buClr>
                <a:srgbClr val="6FC4F7"/>
              </a:buClr>
              <a:buFont typeface="Arial" panose="020B0604020202020204" pitchFamily="34" charset="0"/>
              <a:buChar char="•"/>
            </a:pPr>
            <a:r>
              <a:rPr kumimoji="1" lang="en-US" altLang="zh-CN" sz="2000" dirty="0">
                <a:solidFill>
                  <a:srgbClr val="59595A"/>
                </a:solidFill>
                <a:latin typeface="Gill Sans MT" panose="020B0502020104020203" pitchFamily="34" charset="0"/>
              </a:rPr>
              <a:t>The bigger, the better</a:t>
            </a:r>
          </a:p>
          <a:p>
            <a:pPr marL="511175" lvl="1" indent="-285750">
              <a:buClr>
                <a:srgbClr val="6FC4F7"/>
              </a:buClr>
              <a:buFont typeface="Arial" panose="020B0604020202020204" pitchFamily="34" charset="0"/>
              <a:buChar char="•"/>
            </a:pPr>
            <a:r>
              <a:rPr kumimoji="1" lang="en-US" altLang="zh-CN" sz="2000" dirty="0">
                <a:solidFill>
                  <a:srgbClr val="59595A"/>
                </a:solidFill>
                <a:latin typeface="Gill Sans MT" panose="020B0502020104020203" pitchFamily="34" charset="0"/>
              </a:rPr>
              <a:t>MLM takes slightly longer to converge because it only predicts 15% of tokens</a:t>
            </a:r>
          </a:p>
        </p:txBody>
      </p:sp>
      <p:pic>
        <p:nvPicPr>
          <p:cNvPr id="3" name="图片 2">
            <a:extLst>
              <a:ext uri="{FF2B5EF4-FFF2-40B4-BE49-F238E27FC236}">
                <a16:creationId xmlns:a16="http://schemas.microsoft.com/office/drawing/2014/main" id="{97B23B94-9EB7-1946-A6BA-D78192D10EAA}"/>
              </a:ext>
            </a:extLst>
          </p:cNvPr>
          <p:cNvPicPr>
            <a:picLocks noChangeAspect="1"/>
          </p:cNvPicPr>
          <p:nvPr/>
        </p:nvPicPr>
        <p:blipFill>
          <a:blip r:embed="rId3"/>
          <a:stretch>
            <a:fillRect/>
          </a:stretch>
        </p:blipFill>
        <p:spPr>
          <a:xfrm>
            <a:off x="458212" y="2713082"/>
            <a:ext cx="7946922" cy="2952328"/>
          </a:xfrm>
          <a:prstGeom prst="rect">
            <a:avLst/>
          </a:prstGeom>
        </p:spPr>
      </p:pic>
      <p:pic>
        <p:nvPicPr>
          <p:cNvPr id="14" name="图片 13">
            <a:extLst>
              <a:ext uri="{FF2B5EF4-FFF2-40B4-BE49-F238E27FC236}">
                <a16:creationId xmlns:a16="http://schemas.microsoft.com/office/drawing/2014/main" id="{04B4F0AC-BB09-8D4D-BDD5-FD18CF4AAE72}"/>
              </a:ext>
            </a:extLst>
          </p:cNvPr>
          <p:cNvPicPr>
            <a:picLocks noChangeAspect="1"/>
          </p:cNvPicPr>
          <p:nvPr/>
        </p:nvPicPr>
        <p:blipFill>
          <a:blip r:embed="rId4"/>
          <a:stretch>
            <a:fillRect/>
          </a:stretch>
        </p:blipFill>
        <p:spPr>
          <a:xfrm>
            <a:off x="8501414" y="2789253"/>
            <a:ext cx="3501623" cy="2799987"/>
          </a:xfrm>
          <a:prstGeom prst="rect">
            <a:avLst/>
          </a:prstGeom>
        </p:spPr>
      </p:pic>
    </p:spTree>
    <p:extLst>
      <p:ext uri="{BB962C8B-B14F-4D97-AF65-F5344CB8AC3E}">
        <p14:creationId xmlns:p14="http://schemas.microsoft.com/office/powerpoint/2010/main" val="2881494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What happened after BERT?</a:t>
            </a:r>
          </a:p>
        </p:txBody>
      </p:sp>
      <p:sp>
        <p:nvSpPr>
          <p:cNvPr id="13" name="内容占位符 2">
            <a:extLst>
              <a:ext uri="{FF2B5EF4-FFF2-40B4-BE49-F238E27FC236}">
                <a16:creationId xmlns:a16="http://schemas.microsoft.com/office/drawing/2014/main" id="{D6CE0D03-3879-B240-901D-68BFE8B8DA50}"/>
              </a:ext>
            </a:extLst>
          </p:cNvPr>
          <p:cNvSpPr txBox="1">
            <a:spLocks/>
          </p:cNvSpPr>
          <p:nvPr/>
        </p:nvSpPr>
        <p:spPr>
          <a:xfrm>
            <a:off x="481757" y="1386522"/>
            <a:ext cx="11105351" cy="5210829"/>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511175" lvl="1" indent="-285750">
              <a:lnSpc>
                <a:spcPct val="130000"/>
              </a:lnSpc>
              <a:buClr>
                <a:srgbClr val="6FC4F7"/>
              </a:buClr>
              <a:buFont typeface="Arial" panose="020B0604020202020204" pitchFamily="34" charset="0"/>
              <a:buChar char="•"/>
            </a:pPr>
            <a:r>
              <a:rPr kumimoji="1" lang="en-US" altLang="zh-CN" sz="2000" dirty="0">
                <a:solidFill>
                  <a:schemeClr val="tx1"/>
                </a:solidFill>
                <a:latin typeface="Gill Sans MT" panose="020B0502020104020203" pitchFamily="34" charset="0"/>
              </a:rPr>
              <a:t>RoBERTa (Liu et al., 2019) </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Trained on 10x data &amp; longer, no NSP </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Much stronger performance than BERT (e.g., 94.6 vs 90.9 on </a:t>
            </a:r>
            <a:r>
              <a:rPr kumimoji="1" lang="en-US" altLang="zh-CN" sz="1800" dirty="0" err="1">
                <a:solidFill>
                  <a:srgbClr val="59595A"/>
                </a:solidFill>
                <a:latin typeface="Gill Sans MT" panose="020B0502020104020203" pitchFamily="34" charset="0"/>
              </a:rPr>
              <a:t>SQuAD</a:t>
            </a:r>
            <a:r>
              <a:rPr kumimoji="1" lang="en-US" altLang="zh-CN" sz="1800" dirty="0">
                <a:solidFill>
                  <a:srgbClr val="59595A"/>
                </a:solidFill>
                <a:latin typeface="Gill Sans MT" panose="020B0502020104020203" pitchFamily="34" charset="0"/>
              </a:rPr>
              <a:t>) </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Still one of the most popular models to date</a:t>
            </a:r>
          </a:p>
          <a:p>
            <a:pPr marL="511175" lvl="1" indent="-285750">
              <a:lnSpc>
                <a:spcPct val="130000"/>
              </a:lnSpc>
              <a:buClr>
                <a:srgbClr val="6FC4F7"/>
              </a:buClr>
              <a:buFont typeface="Arial" panose="020B0604020202020204" pitchFamily="34" charset="0"/>
              <a:buChar char="•"/>
            </a:pPr>
            <a:r>
              <a:rPr kumimoji="1" lang="en-US" altLang="zh-CN" sz="2000" dirty="0">
                <a:solidFill>
                  <a:schemeClr val="tx1"/>
                </a:solidFill>
                <a:latin typeface="Gill Sans MT" panose="020B0502020104020203" pitchFamily="34" charset="0"/>
              </a:rPr>
              <a:t>ALBERT (Lan et al., 2020) </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Increasing model sizes by sharing model parameters across layers</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Less storage, much stronger performance but runs slower.</a:t>
            </a:r>
          </a:p>
          <a:p>
            <a:pPr marL="511175" lvl="1" indent="-285750">
              <a:lnSpc>
                <a:spcPct val="130000"/>
              </a:lnSpc>
              <a:buClr>
                <a:srgbClr val="6FC4F7"/>
              </a:buClr>
              <a:buFont typeface="Arial" panose="020B0604020202020204" pitchFamily="34" charset="0"/>
              <a:buChar char="•"/>
            </a:pPr>
            <a:r>
              <a:rPr kumimoji="1" lang="en-US" altLang="zh-CN" sz="2000" dirty="0">
                <a:solidFill>
                  <a:schemeClr val="tx1"/>
                </a:solidFill>
                <a:latin typeface="Gill Sans MT" panose="020B0502020104020203" pitchFamily="34" charset="0"/>
              </a:rPr>
              <a:t>ELECTRA (Clark et al., 2020) </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It provides a more efficient training method by predicting 100% of tokens instead of 15% of tokens</a:t>
            </a:r>
          </a:p>
        </p:txBody>
      </p:sp>
    </p:spTree>
    <p:extLst>
      <p:ext uri="{BB962C8B-B14F-4D97-AF65-F5344CB8AC3E}">
        <p14:creationId xmlns:p14="http://schemas.microsoft.com/office/powerpoint/2010/main" val="3776368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What happened after BERT?</a:t>
            </a:r>
          </a:p>
        </p:txBody>
      </p:sp>
      <p:sp>
        <p:nvSpPr>
          <p:cNvPr id="13" name="内容占位符 2">
            <a:extLst>
              <a:ext uri="{FF2B5EF4-FFF2-40B4-BE49-F238E27FC236}">
                <a16:creationId xmlns:a16="http://schemas.microsoft.com/office/drawing/2014/main" id="{D6CE0D03-3879-B240-901D-68BFE8B8DA50}"/>
              </a:ext>
            </a:extLst>
          </p:cNvPr>
          <p:cNvSpPr txBox="1">
            <a:spLocks/>
          </p:cNvSpPr>
          <p:nvPr/>
        </p:nvSpPr>
        <p:spPr>
          <a:xfrm>
            <a:off x="481757" y="1386522"/>
            <a:ext cx="11105351" cy="5210829"/>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82625" lvl="1" indent="-457200">
              <a:lnSpc>
                <a:spcPct val="130000"/>
              </a:lnSpc>
              <a:buClr>
                <a:srgbClr val="6FC4F7"/>
              </a:buClr>
              <a:buFont typeface="+mj-lt"/>
              <a:buAutoNum type="arabicPeriod"/>
            </a:pPr>
            <a:r>
              <a:rPr kumimoji="1" lang="en-US" altLang="zh-CN" sz="2400" dirty="0">
                <a:solidFill>
                  <a:schemeClr val="tx1"/>
                </a:solidFill>
                <a:latin typeface="Gill Sans MT" panose="020B0502020104020203" pitchFamily="34" charset="0"/>
              </a:rPr>
              <a:t>Models that handle long contexts: </a:t>
            </a:r>
          </a:p>
          <a:p>
            <a:pPr marL="868775" lvl="2" indent="-285750">
              <a:lnSpc>
                <a:spcPct val="130000"/>
              </a:lnSpc>
              <a:buClr>
                <a:srgbClr val="6FC4F7"/>
              </a:buClr>
              <a:buFont typeface="Arial" panose="020B0604020202020204" pitchFamily="34" charset="0"/>
              <a:buChar char="•"/>
            </a:pPr>
            <a:r>
              <a:rPr kumimoji="1" lang="en-US" altLang="zh-CN" sz="1800" dirty="0" err="1">
                <a:solidFill>
                  <a:srgbClr val="59595A"/>
                </a:solidFill>
                <a:latin typeface="Gill Sans MT" panose="020B0502020104020203" pitchFamily="34" charset="0"/>
              </a:rPr>
              <a:t>Longformer</a:t>
            </a:r>
            <a:r>
              <a:rPr kumimoji="1" lang="en-US" altLang="zh-CN" sz="1800" dirty="0">
                <a:solidFill>
                  <a:srgbClr val="59595A"/>
                </a:solidFill>
                <a:latin typeface="Gill Sans MT" panose="020B0502020104020203" pitchFamily="34" charset="0"/>
              </a:rPr>
              <a:t>, Big Bird,</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(more</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than 512 tokens)</a:t>
            </a:r>
          </a:p>
          <a:p>
            <a:pPr marL="682625" lvl="1" indent="-457200">
              <a:lnSpc>
                <a:spcPct val="130000"/>
              </a:lnSpc>
              <a:buClr>
                <a:srgbClr val="6FC4F7"/>
              </a:buClr>
              <a:buFont typeface="+mj-lt"/>
              <a:buAutoNum type="arabicPeriod"/>
            </a:pPr>
            <a:r>
              <a:rPr kumimoji="1" lang="en-US" altLang="zh-CN" sz="2400" dirty="0">
                <a:solidFill>
                  <a:schemeClr val="tx1"/>
                </a:solidFill>
                <a:latin typeface="Gill Sans MT" panose="020B0502020104020203" pitchFamily="34" charset="0"/>
              </a:rPr>
              <a:t>Multilingual BERT:</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Trained single model on 104 languages from Wikipedia. </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Shared 110k </a:t>
            </a:r>
            <a:r>
              <a:rPr kumimoji="1" lang="en-US" altLang="zh-CN" sz="1800" dirty="0" err="1">
                <a:solidFill>
                  <a:srgbClr val="59595A"/>
                </a:solidFill>
                <a:latin typeface="Gill Sans MT" panose="020B0502020104020203" pitchFamily="34" charset="0"/>
              </a:rPr>
              <a:t>WordPiece</a:t>
            </a:r>
            <a:r>
              <a:rPr kumimoji="1" lang="en-US" altLang="zh-CN" sz="1800" dirty="0">
                <a:solidFill>
                  <a:srgbClr val="59595A"/>
                </a:solidFill>
                <a:latin typeface="Gill Sans MT" panose="020B0502020104020203" pitchFamily="34" charset="0"/>
              </a:rPr>
              <a:t> vocabulary.</a:t>
            </a:r>
          </a:p>
          <a:p>
            <a:pPr marL="682625" lvl="1" indent="-457200">
              <a:lnSpc>
                <a:spcPct val="130000"/>
              </a:lnSpc>
              <a:buClr>
                <a:srgbClr val="6FC4F7"/>
              </a:buClr>
              <a:buFont typeface="+mj-lt"/>
              <a:buAutoNum type="arabicPeriod"/>
            </a:pPr>
            <a:r>
              <a:rPr kumimoji="1" lang="en-US" altLang="zh-CN" sz="2400" dirty="0">
                <a:solidFill>
                  <a:schemeClr val="tx1"/>
                </a:solidFill>
                <a:latin typeface="Gill Sans MT" panose="020B0502020104020203" pitchFamily="34" charset="0"/>
              </a:rPr>
              <a:t>BERT extended to different domains:</a:t>
            </a:r>
          </a:p>
          <a:p>
            <a:pPr marL="868775" lvl="2" indent="-285750">
              <a:lnSpc>
                <a:spcPct val="130000"/>
              </a:lnSpc>
              <a:buClr>
                <a:srgbClr val="6FC4F7"/>
              </a:buClr>
              <a:buFont typeface="Arial" panose="020B0604020202020204" pitchFamily="34" charset="0"/>
              <a:buChar char="•"/>
            </a:pPr>
            <a:r>
              <a:rPr kumimoji="1" lang="en-US" altLang="zh-CN" sz="1800" dirty="0" err="1">
                <a:solidFill>
                  <a:srgbClr val="59595A"/>
                </a:solidFill>
                <a:latin typeface="Gill Sans MT" panose="020B0502020104020203" pitchFamily="34" charset="0"/>
              </a:rPr>
              <a:t>SciBERT</a:t>
            </a:r>
            <a:r>
              <a:rPr kumimoji="1" lang="en-US" altLang="zh-CN" sz="1800" dirty="0">
                <a:solidFill>
                  <a:srgbClr val="59595A"/>
                </a:solidFill>
                <a:latin typeface="Gill Sans MT" panose="020B0502020104020203" pitchFamily="34" charset="0"/>
              </a:rPr>
              <a:t>, </a:t>
            </a:r>
            <a:r>
              <a:rPr kumimoji="1" lang="en-US" altLang="zh-CN" sz="1800" dirty="0" err="1">
                <a:solidFill>
                  <a:srgbClr val="59595A"/>
                </a:solidFill>
                <a:latin typeface="Gill Sans MT" panose="020B0502020104020203" pitchFamily="34" charset="0"/>
              </a:rPr>
              <a:t>BioBERT</a:t>
            </a:r>
            <a:r>
              <a:rPr kumimoji="1" lang="en-US" altLang="zh-CN" sz="1800" dirty="0">
                <a:solidFill>
                  <a:srgbClr val="59595A"/>
                </a:solidFill>
                <a:latin typeface="Gill Sans MT" panose="020B0502020104020203" pitchFamily="34" charset="0"/>
              </a:rPr>
              <a:t>, </a:t>
            </a:r>
            <a:r>
              <a:rPr kumimoji="1" lang="en-US" altLang="zh-CN" sz="1800" dirty="0" err="1">
                <a:solidFill>
                  <a:srgbClr val="59595A"/>
                </a:solidFill>
                <a:latin typeface="Gill Sans MT" panose="020B0502020104020203" pitchFamily="34" charset="0"/>
              </a:rPr>
              <a:t>FinBERT</a:t>
            </a:r>
            <a:r>
              <a:rPr kumimoji="1" lang="en-US" altLang="zh-CN" sz="1800" dirty="0">
                <a:solidFill>
                  <a:srgbClr val="59595A"/>
                </a:solidFill>
                <a:latin typeface="Gill Sans MT" panose="020B0502020104020203" pitchFamily="34" charset="0"/>
              </a:rPr>
              <a:t>, </a:t>
            </a:r>
            <a:r>
              <a:rPr kumimoji="1" lang="en-US" altLang="zh-CN" sz="1800" dirty="0" err="1">
                <a:solidFill>
                  <a:srgbClr val="59595A"/>
                </a:solidFill>
                <a:latin typeface="Gill Sans MT" panose="020B0502020104020203" pitchFamily="34" charset="0"/>
              </a:rPr>
              <a:t>ClinicalBERT</a:t>
            </a:r>
            <a:r>
              <a:rPr kumimoji="1" lang="en-US" altLang="zh-CN" sz="1800" dirty="0">
                <a:solidFill>
                  <a:srgbClr val="59595A"/>
                </a:solidFill>
                <a:latin typeface="Gill Sans MT" panose="020B0502020104020203" pitchFamily="34" charset="0"/>
              </a:rPr>
              <a:t>,</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et</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la.</a:t>
            </a:r>
          </a:p>
          <a:p>
            <a:pPr marL="682625" lvl="1" indent="-457200">
              <a:lnSpc>
                <a:spcPct val="130000"/>
              </a:lnSpc>
              <a:buClr>
                <a:srgbClr val="6FC4F7"/>
              </a:buClr>
              <a:buFont typeface="+mj-lt"/>
              <a:buAutoNum type="arabicPeriod"/>
            </a:pPr>
            <a:r>
              <a:rPr kumimoji="1" lang="en-US" altLang="zh-CN" sz="2400" dirty="0">
                <a:solidFill>
                  <a:schemeClr val="tx1"/>
                </a:solidFill>
                <a:latin typeface="Gill Sans MT" panose="020B0502020104020203" pitchFamily="34" charset="0"/>
              </a:rPr>
              <a:t>Making BERT smaller to use:</a:t>
            </a:r>
          </a:p>
          <a:p>
            <a:pPr marL="868775" lvl="2" indent="-285750">
              <a:lnSpc>
                <a:spcPct val="130000"/>
              </a:lnSpc>
              <a:buClr>
                <a:srgbClr val="6FC4F7"/>
              </a:buClr>
              <a:buFont typeface="Arial" panose="020B0604020202020204" pitchFamily="34" charset="0"/>
              <a:buChar char="•"/>
            </a:pPr>
            <a:r>
              <a:rPr kumimoji="1" lang="en-US" altLang="zh-CN" sz="1800" dirty="0" err="1">
                <a:solidFill>
                  <a:srgbClr val="59595A"/>
                </a:solidFill>
                <a:latin typeface="Gill Sans MT" panose="020B0502020104020203" pitchFamily="34" charset="0"/>
              </a:rPr>
              <a:t>DistillBERT</a:t>
            </a:r>
            <a:r>
              <a:rPr kumimoji="1" lang="en-US" altLang="zh-CN" sz="1800" dirty="0">
                <a:solidFill>
                  <a:srgbClr val="59595A"/>
                </a:solidFill>
                <a:latin typeface="Gill Sans MT" panose="020B0502020104020203" pitchFamily="34" charset="0"/>
              </a:rPr>
              <a:t>, </a:t>
            </a:r>
            <a:r>
              <a:rPr kumimoji="1" lang="en-US" altLang="zh-CN" sz="1800" dirty="0" err="1">
                <a:solidFill>
                  <a:srgbClr val="59595A"/>
                </a:solidFill>
                <a:latin typeface="Gill Sans MT" panose="020B0502020104020203" pitchFamily="34" charset="0"/>
              </a:rPr>
              <a:t>TinyBERT</a:t>
            </a:r>
            <a:r>
              <a:rPr kumimoji="1" lang="en-US" altLang="zh-CN" sz="1800" dirty="0">
                <a:solidFill>
                  <a:srgbClr val="59595A"/>
                </a:solidFill>
                <a:latin typeface="Gill Sans MT" panose="020B0502020104020203" pitchFamily="34" charset="0"/>
              </a:rPr>
              <a:t>,</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et</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la.</a:t>
            </a:r>
            <a:endParaRPr kumimoji="1" lang="en-US" altLang="zh-CN"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50997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lt-LT" altLang="zh-CN" sz="3200" dirty="0"/>
              <a:t>Limitat</a:t>
            </a:r>
            <a:r>
              <a:rPr kumimoji="1" lang="en-US" altLang="zh-CN" sz="3200" dirty="0"/>
              <a:t>ions</a:t>
            </a:r>
            <a:r>
              <a:rPr kumimoji="1" lang="zh-CN" altLang="en-US" sz="3200" dirty="0"/>
              <a:t> </a:t>
            </a:r>
            <a:r>
              <a:rPr kumimoji="1" lang="en-US" altLang="zh-CN" sz="3200" dirty="0"/>
              <a:t>of</a:t>
            </a:r>
            <a:r>
              <a:rPr kumimoji="1" lang="zh-CN" altLang="en-US" sz="3200" dirty="0"/>
              <a:t> </a:t>
            </a:r>
            <a:r>
              <a:rPr kumimoji="1" lang="en-US" altLang="zh-CN" sz="3200" dirty="0"/>
              <a:t>Pre-training</a:t>
            </a:r>
            <a:r>
              <a:rPr kumimoji="1" lang="zh-CN" altLang="en-US" sz="3200" dirty="0"/>
              <a:t> </a:t>
            </a:r>
            <a:r>
              <a:rPr kumimoji="1" lang="en-US" altLang="zh-CN" sz="3200" dirty="0"/>
              <a:t>to</a:t>
            </a:r>
            <a:r>
              <a:rPr kumimoji="1" lang="zh-CN" altLang="en-US" sz="3200" dirty="0"/>
              <a:t> </a:t>
            </a:r>
            <a:r>
              <a:rPr kumimoji="1" lang="en-US" altLang="zh-CN" sz="3200" dirty="0"/>
              <a:t>Fine-tuning</a:t>
            </a:r>
            <a:r>
              <a:rPr kumimoji="1" lang="zh-CN" altLang="en-US" sz="3200" dirty="0"/>
              <a:t> </a:t>
            </a:r>
            <a:r>
              <a:rPr kumimoji="1" lang="en-US" altLang="zh-CN" sz="3200" dirty="0"/>
              <a:t>like</a:t>
            </a:r>
            <a:r>
              <a:rPr kumimoji="1" lang="zh-CN" altLang="en-US" sz="3200" dirty="0"/>
              <a:t> </a:t>
            </a:r>
            <a:r>
              <a:rPr kumimoji="1" lang="en-US" altLang="zh-CN" sz="3200" dirty="0"/>
              <a:t>BERT</a:t>
            </a:r>
          </a:p>
        </p:txBody>
      </p:sp>
      <p:sp>
        <p:nvSpPr>
          <p:cNvPr id="13" name="内容占位符 2">
            <a:extLst>
              <a:ext uri="{FF2B5EF4-FFF2-40B4-BE49-F238E27FC236}">
                <a16:creationId xmlns:a16="http://schemas.microsoft.com/office/drawing/2014/main" id="{D6CE0D03-3879-B240-901D-68BFE8B8DA50}"/>
              </a:ext>
            </a:extLst>
          </p:cNvPr>
          <p:cNvSpPr txBox="1">
            <a:spLocks/>
          </p:cNvSpPr>
          <p:nvPr/>
        </p:nvSpPr>
        <p:spPr>
          <a:xfrm>
            <a:off x="481757" y="1386522"/>
            <a:ext cx="11105351" cy="5210829"/>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82625" lvl="1" indent="-457200">
              <a:lnSpc>
                <a:spcPct val="130000"/>
              </a:lnSpc>
              <a:buClr>
                <a:srgbClr val="6FC4F7"/>
              </a:buClr>
              <a:buFont typeface="+mj-lt"/>
              <a:buAutoNum type="arabicPeriod"/>
            </a:pPr>
            <a:r>
              <a:rPr kumimoji="1" lang="en-US" altLang="zh-CN" sz="2400" dirty="0">
                <a:solidFill>
                  <a:schemeClr val="tx1"/>
                </a:solidFill>
                <a:latin typeface="Gill Sans MT" panose="020B0502020104020203" pitchFamily="34" charset="0"/>
              </a:rPr>
              <a:t>need</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large</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task-specific</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dataset</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for</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fine-tuning. </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Collect</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data</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for</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task</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A</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and</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fine-tuning</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for</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only</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task</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A.</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Then</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repeat</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again.</a:t>
            </a:r>
          </a:p>
          <a:p>
            <a:pPr marL="682625" lvl="1" indent="-457200">
              <a:lnSpc>
                <a:spcPct val="130000"/>
              </a:lnSpc>
              <a:buClr>
                <a:srgbClr val="6FC4F7"/>
              </a:buClr>
              <a:buFont typeface="+mj-lt"/>
              <a:buAutoNum type="arabicPeriod"/>
            </a:pPr>
            <a:r>
              <a:rPr kumimoji="1" lang="en-US" altLang="zh-CN" sz="2400" dirty="0">
                <a:solidFill>
                  <a:schemeClr val="tx1"/>
                </a:solidFill>
                <a:latin typeface="Gill Sans MT" panose="020B0502020104020203" pitchFamily="34" charset="0"/>
              </a:rPr>
              <a:t>The task specific</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model is still fragmented.</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One</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for</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Token-level tasks,</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and</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one</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for</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Sentence-level tasks</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and</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so</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on. </a:t>
            </a:r>
          </a:p>
          <a:p>
            <a:pPr marL="682625" lvl="1" indent="-457200">
              <a:lnSpc>
                <a:spcPct val="130000"/>
              </a:lnSpc>
              <a:buClr>
                <a:srgbClr val="6FC4F7"/>
              </a:buClr>
              <a:buFont typeface="+mj-lt"/>
              <a:buAutoNum type="arabicPeriod"/>
            </a:pPr>
            <a:r>
              <a:rPr kumimoji="1" lang="en-US" altLang="zh-CN" sz="2400" dirty="0">
                <a:solidFill>
                  <a:schemeClr val="tx1"/>
                </a:solidFill>
                <a:latin typeface="Gill Sans MT" panose="020B0502020104020203" pitchFamily="34" charset="0"/>
              </a:rPr>
              <a:t>Self-supervision</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only</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on</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pre-training</a:t>
            </a:r>
            <a:r>
              <a:rPr kumimoji="1" lang="zh-CN" altLang="en-US" sz="2400" dirty="0">
                <a:solidFill>
                  <a:schemeClr val="tx1"/>
                </a:solidFill>
                <a:latin typeface="Gill Sans MT" panose="020B0502020104020203" pitchFamily="34" charset="0"/>
              </a:rPr>
              <a:t> </a:t>
            </a:r>
            <a:r>
              <a:rPr kumimoji="1" lang="en-US" altLang="zh-CN" sz="2400" dirty="0">
                <a:solidFill>
                  <a:schemeClr val="tx1"/>
                </a:solidFill>
                <a:latin typeface="Gill Sans MT" panose="020B0502020104020203" pitchFamily="34" charset="0"/>
              </a:rPr>
              <a:t>stage.</a:t>
            </a:r>
          </a:p>
          <a:p>
            <a:pPr marL="868775" lvl="2" indent="-285750">
              <a:lnSpc>
                <a:spcPct val="130000"/>
              </a:lnSpc>
              <a:buClr>
                <a:srgbClr val="6FC4F7"/>
              </a:buClr>
              <a:buFont typeface="Arial" panose="020B0604020202020204" pitchFamily="34" charset="0"/>
              <a:buChar char="•"/>
            </a:pPr>
            <a:r>
              <a:rPr kumimoji="1" lang="en-US" altLang="zh-CN" sz="1800" dirty="0">
                <a:solidFill>
                  <a:srgbClr val="59595A"/>
                </a:solidFill>
                <a:latin typeface="Gill Sans MT" panose="020B0502020104020203" pitchFamily="34" charset="0"/>
              </a:rPr>
              <a:t>Pre-training</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on</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self</a:t>
            </a:r>
            <a:r>
              <a:rPr kumimoji="1" lang="zh-CN" altLang="en-US" sz="1800" dirty="0">
                <a:solidFill>
                  <a:srgbClr val="59595A"/>
                </a:solidFill>
                <a:latin typeface="Gill Sans MT" panose="020B0502020104020203" pitchFamily="34" charset="0"/>
              </a:rPr>
              <a:t> </a:t>
            </a:r>
            <a:r>
              <a:rPr kumimoji="1" lang="en-US" altLang="zh-CN" sz="1800" dirty="0">
                <a:solidFill>
                  <a:srgbClr val="59595A"/>
                </a:solidFill>
                <a:latin typeface="Gill Sans MT" panose="020B0502020104020203" pitchFamily="34" charset="0"/>
              </a:rPr>
              <a:t>supervision.</a:t>
            </a:r>
          </a:p>
        </p:txBody>
      </p:sp>
      <p:pic>
        <p:nvPicPr>
          <p:cNvPr id="5" name="图片 4">
            <a:extLst>
              <a:ext uri="{FF2B5EF4-FFF2-40B4-BE49-F238E27FC236}">
                <a16:creationId xmlns:a16="http://schemas.microsoft.com/office/drawing/2014/main" id="{ADABC625-9591-9D42-AFB6-EFF196B401C5}"/>
              </a:ext>
            </a:extLst>
          </p:cNvPr>
          <p:cNvPicPr>
            <a:picLocks noChangeAspect="1"/>
          </p:cNvPicPr>
          <p:nvPr/>
        </p:nvPicPr>
        <p:blipFill rotWithShape="1">
          <a:blip r:embed="rId3"/>
          <a:srcRect l="23923" t="11722" r="18659" b="6937"/>
          <a:stretch/>
        </p:blipFill>
        <p:spPr>
          <a:xfrm>
            <a:off x="1381108" y="4387325"/>
            <a:ext cx="864096" cy="1224136"/>
          </a:xfrm>
          <a:prstGeom prst="rect">
            <a:avLst/>
          </a:prstGeom>
        </p:spPr>
      </p:pic>
      <p:sp>
        <p:nvSpPr>
          <p:cNvPr id="2" name="十字形 1">
            <a:extLst>
              <a:ext uri="{FF2B5EF4-FFF2-40B4-BE49-F238E27FC236}">
                <a16:creationId xmlns:a16="http://schemas.microsoft.com/office/drawing/2014/main" id="{EB208504-150E-2942-B677-8528BD467F91}"/>
              </a:ext>
            </a:extLst>
          </p:cNvPr>
          <p:cNvSpPr/>
          <p:nvPr/>
        </p:nvSpPr>
        <p:spPr bwMode="auto">
          <a:xfrm rot="7769625">
            <a:off x="1237092" y="4520203"/>
            <a:ext cx="1152128" cy="1194696"/>
          </a:xfrm>
          <a:prstGeom prst="plus">
            <a:avLst>
              <a:gd name="adj" fmla="val 38245"/>
            </a:avLst>
          </a:prstGeom>
          <a:solidFill>
            <a:srgbClr val="59595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Tree>
    <p:extLst>
      <p:ext uri="{BB962C8B-B14F-4D97-AF65-F5344CB8AC3E}">
        <p14:creationId xmlns:p14="http://schemas.microsoft.com/office/powerpoint/2010/main" val="3891282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In-context</a:t>
            </a:r>
            <a:r>
              <a:rPr kumimoji="1" lang="zh-CN" altLang="en-US" sz="3200" dirty="0"/>
              <a:t> </a:t>
            </a:r>
            <a:r>
              <a:rPr kumimoji="1" lang="en-US" altLang="zh-CN" sz="3200" dirty="0"/>
              <a:t>Learning</a:t>
            </a:r>
          </a:p>
        </p:txBody>
      </p:sp>
      <p:sp>
        <p:nvSpPr>
          <p:cNvPr id="9" name="内容占位符 2">
            <a:extLst>
              <a:ext uri="{FF2B5EF4-FFF2-40B4-BE49-F238E27FC236}">
                <a16:creationId xmlns:a16="http://schemas.microsoft.com/office/drawing/2014/main" id="{D808DA4E-B903-B146-8EAA-5315C3F3F91C}"/>
              </a:ext>
            </a:extLst>
          </p:cNvPr>
          <p:cNvSpPr txBox="1">
            <a:spLocks/>
          </p:cNvSpPr>
          <p:nvPr/>
        </p:nvSpPr>
        <p:spPr>
          <a:xfrm>
            <a:off x="481757" y="1386523"/>
            <a:ext cx="10801200" cy="589190"/>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225425" lvl="1" indent="0">
              <a:lnSpc>
                <a:spcPct val="130000"/>
              </a:lnSpc>
              <a:buClr>
                <a:srgbClr val="6FC4F7"/>
              </a:buClr>
              <a:buNone/>
            </a:pPr>
            <a:r>
              <a:rPr kumimoji="1" lang="en-US" altLang="zh-CN" sz="2000" dirty="0">
                <a:solidFill>
                  <a:schemeClr val="tx1"/>
                </a:solidFill>
                <a:latin typeface="Gill Sans MT" panose="020B0502020104020203" pitchFamily="34" charset="0"/>
              </a:rPr>
              <a:t>Define:</a:t>
            </a:r>
            <a:r>
              <a:rPr kumimoji="1" lang="zh-CN" altLang="en-US" sz="2000" dirty="0">
                <a:solidFill>
                  <a:schemeClr val="tx1"/>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Using</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text</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input</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of</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a</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pre-training</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Language</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Model</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as</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a</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form</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of</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task</a:t>
            </a:r>
            <a:r>
              <a:rPr kumimoji="1" lang="zh-CN" altLang="en-US" sz="2000" dirty="0">
                <a:solidFill>
                  <a:srgbClr val="59595A"/>
                </a:solidFill>
                <a:latin typeface="Gill Sans MT" panose="020B0502020104020203" pitchFamily="34" charset="0"/>
              </a:rPr>
              <a:t> </a:t>
            </a:r>
            <a:r>
              <a:rPr kumimoji="1" lang="en-US" altLang="zh-CN" sz="2000" dirty="0">
                <a:solidFill>
                  <a:srgbClr val="59595A"/>
                </a:solidFill>
                <a:latin typeface="Gill Sans MT" panose="020B0502020104020203" pitchFamily="34" charset="0"/>
              </a:rPr>
              <a:t>specification.</a:t>
            </a:r>
          </a:p>
        </p:txBody>
      </p:sp>
      <p:sp>
        <p:nvSpPr>
          <p:cNvPr id="2" name="矩形 1">
            <a:extLst>
              <a:ext uri="{FF2B5EF4-FFF2-40B4-BE49-F238E27FC236}">
                <a16:creationId xmlns:a16="http://schemas.microsoft.com/office/drawing/2014/main" id="{AAF92293-A716-D04D-86FA-312C72588415}"/>
              </a:ext>
            </a:extLst>
          </p:cNvPr>
          <p:cNvSpPr/>
          <p:nvPr/>
        </p:nvSpPr>
        <p:spPr>
          <a:xfrm>
            <a:off x="913805" y="2956008"/>
            <a:ext cx="1162498" cy="369332"/>
          </a:xfrm>
          <a:prstGeom prst="rect">
            <a:avLst/>
          </a:prstGeom>
        </p:spPr>
        <p:txBody>
          <a:bodyPr wrap="none">
            <a:spAutoFit/>
          </a:bodyPr>
          <a:lstStyle/>
          <a:p>
            <a:r>
              <a:rPr kumimoji="1" lang="en-US" altLang="zh-CN" dirty="0">
                <a:solidFill>
                  <a:srgbClr val="59595A"/>
                </a:solidFill>
                <a:latin typeface="Gill Sans MT" panose="020B0502020104020203" pitchFamily="34" charset="0"/>
              </a:rPr>
              <a:t>Zero-Shot</a:t>
            </a:r>
            <a:endParaRPr lang="zh-CN" altLang="en-US" dirty="0">
              <a:solidFill>
                <a:srgbClr val="59595A"/>
              </a:solidFill>
            </a:endParaRPr>
          </a:p>
        </p:txBody>
      </p:sp>
      <p:sp>
        <p:nvSpPr>
          <p:cNvPr id="10" name="矩形 9">
            <a:extLst>
              <a:ext uri="{FF2B5EF4-FFF2-40B4-BE49-F238E27FC236}">
                <a16:creationId xmlns:a16="http://schemas.microsoft.com/office/drawing/2014/main" id="{DCF86161-121A-FA4F-BCF6-22167D6DF108}"/>
              </a:ext>
            </a:extLst>
          </p:cNvPr>
          <p:cNvSpPr/>
          <p:nvPr/>
        </p:nvSpPr>
        <p:spPr>
          <a:xfrm>
            <a:off x="913805" y="3891241"/>
            <a:ext cx="1101584" cy="369332"/>
          </a:xfrm>
          <a:prstGeom prst="rect">
            <a:avLst/>
          </a:prstGeom>
        </p:spPr>
        <p:txBody>
          <a:bodyPr wrap="none">
            <a:spAutoFit/>
          </a:bodyPr>
          <a:lstStyle/>
          <a:p>
            <a:r>
              <a:rPr kumimoji="1" lang="en-US" altLang="zh-CN" dirty="0">
                <a:solidFill>
                  <a:srgbClr val="59595A"/>
                </a:solidFill>
                <a:latin typeface="Gill Sans MT" panose="020B0502020104020203" pitchFamily="34" charset="0"/>
              </a:rPr>
              <a:t>One-Shot</a:t>
            </a:r>
            <a:endParaRPr lang="zh-CN" altLang="en-US" dirty="0">
              <a:solidFill>
                <a:srgbClr val="59595A"/>
              </a:solidFill>
            </a:endParaRPr>
          </a:p>
        </p:txBody>
      </p:sp>
      <p:sp>
        <p:nvSpPr>
          <p:cNvPr id="11" name="矩形 10">
            <a:extLst>
              <a:ext uri="{FF2B5EF4-FFF2-40B4-BE49-F238E27FC236}">
                <a16:creationId xmlns:a16="http://schemas.microsoft.com/office/drawing/2014/main" id="{DB6FA47A-EC81-7445-8F44-FB7169A597D0}"/>
              </a:ext>
            </a:extLst>
          </p:cNvPr>
          <p:cNvSpPr/>
          <p:nvPr/>
        </p:nvSpPr>
        <p:spPr>
          <a:xfrm>
            <a:off x="913805" y="5169966"/>
            <a:ext cx="1071127" cy="369332"/>
          </a:xfrm>
          <a:prstGeom prst="rect">
            <a:avLst/>
          </a:prstGeom>
        </p:spPr>
        <p:txBody>
          <a:bodyPr wrap="none">
            <a:spAutoFit/>
          </a:bodyPr>
          <a:lstStyle/>
          <a:p>
            <a:r>
              <a:rPr kumimoji="1" lang="en-US" altLang="zh-CN" dirty="0">
                <a:solidFill>
                  <a:srgbClr val="59595A"/>
                </a:solidFill>
                <a:latin typeface="Gill Sans MT" panose="020B0502020104020203" pitchFamily="34" charset="0"/>
              </a:rPr>
              <a:t>Few-Shot</a:t>
            </a:r>
            <a:endParaRPr lang="zh-CN" altLang="en-US" dirty="0">
              <a:solidFill>
                <a:srgbClr val="59595A"/>
              </a:solidFill>
            </a:endParaRPr>
          </a:p>
        </p:txBody>
      </p:sp>
      <p:sp>
        <p:nvSpPr>
          <p:cNvPr id="5" name="矩形 4">
            <a:extLst>
              <a:ext uri="{FF2B5EF4-FFF2-40B4-BE49-F238E27FC236}">
                <a16:creationId xmlns:a16="http://schemas.microsoft.com/office/drawing/2014/main" id="{6A69A728-9520-2D4C-A7A1-E07439A3B3FC}"/>
              </a:ext>
            </a:extLst>
          </p:cNvPr>
          <p:cNvSpPr/>
          <p:nvPr/>
        </p:nvSpPr>
        <p:spPr>
          <a:xfrm>
            <a:off x="3532891" y="2956008"/>
            <a:ext cx="1421095" cy="369332"/>
          </a:xfrm>
          <a:prstGeom prst="rect">
            <a:avLst/>
          </a:prstGeom>
        </p:spPr>
        <p:txBody>
          <a:bodyPr wrap="none">
            <a:spAutoFit/>
          </a:bodyPr>
          <a:lstStyle/>
          <a:p>
            <a:r>
              <a:rPr lang="en-US" altLang="zh-CN" dirty="0" err="1">
                <a:solidFill>
                  <a:srgbClr val="59595A"/>
                </a:solidFill>
              </a:rPr>
              <a:t>skitcs</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highlight>
                  <a:srgbClr val="00FA00"/>
                </a:highlight>
              </a:rPr>
              <a:t>sticks</a:t>
            </a:r>
            <a:endParaRPr lang="zh-CN" altLang="en-US" dirty="0">
              <a:solidFill>
                <a:srgbClr val="59595A"/>
              </a:solidFill>
              <a:highlight>
                <a:srgbClr val="00FA00"/>
              </a:highlight>
            </a:endParaRPr>
          </a:p>
        </p:txBody>
      </p:sp>
      <p:sp>
        <p:nvSpPr>
          <p:cNvPr id="12" name="矩形 11">
            <a:extLst>
              <a:ext uri="{FF2B5EF4-FFF2-40B4-BE49-F238E27FC236}">
                <a16:creationId xmlns:a16="http://schemas.microsoft.com/office/drawing/2014/main" id="{AF83E3F9-9FA3-3B4B-9CBB-69C39C620E82}"/>
              </a:ext>
            </a:extLst>
          </p:cNvPr>
          <p:cNvSpPr/>
          <p:nvPr/>
        </p:nvSpPr>
        <p:spPr>
          <a:xfrm>
            <a:off x="3544802" y="3752742"/>
            <a:ext cx="1421095" cy="646331"/>
          </a:xfrm>
          <a:prstGeom prst="rect">
            <a:avLst/>
          </a:prstGeom>
        </p:spPr>
        <p:txBody>
          <a:bodyPr wrap="none">
            <a:spAutoFit/>
          </a:bodyPr>
          <a:lstStyle/>
          <a:p>
            <a:r>
              <a:rPr lang="en-US" altLang="zh-CN" dirty="0" err="1">
                <a:solidFill>
                  <a:srgbClr val="59595A"/>
                </a:solidFill>
              </a:rPr>
              <a:t>chira</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rPr>
              <a:t>chair</a:t>
            </a:r>
          </a:p>
          <a:p>
            <a:r>
              <a:rPr lang="en-US" altLang="zh-CN" dirty="0" err="1">
                <a:solidFill>
                  <a:srgbClr val="59595A"/>
                </a:solidFill>
              </a:rPr>
              <a:t>skitcs</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highlight>
                  <a:srgbClr val="00FA00"/>
                </a:highlight>
              </a:rPr>
              <a:t>sticks</a:t>
            </a:r>
            <a:endParaRPr lang="zh-CN" altLang="en-US" dirty="0">
              <a:solidFill>
                <a:srgbClr val="59595A"/>
              </a:solidFill>
              <a:highlight>
                <a:srgbClr val="00FA00"/>
              </a:highlight>
            </a:endParaRPr>
          </a:p>
        </p:txBody>
      </p:sp>
      <p:sp>
        <p:nvSpPr>
          <p:cNvPr id="13" name="矩形 12">
            <a:extLst>
              <a:ext uri="{FF2B5EF4-FFF2-40B4-BE49-F238E27FC236}">
                <a16:creationId xmlns:a16="http://schemas.microsoft.com/office/drawing/2014/main" id="{AB94CF3C-4DC0-4342-9A47-613FB350995C}"/>
              </a:ext>
            </a:extLst>
          </p:cNvPr>
          <p:cNvSpPr/>
          <p:nvPr/>
        </p:nvSpPr>
        <p:spPr>
          <a:xfrm>
            <a:off x="3544802" y="4754468"/>
            <a:ext cx="1579278" cy="1200329"/>
          </a:xfrm>
          <a:prstGeom prst="rect">
            <a:avLst/>
          </a:prstGeom>
        </p:spPr>
        <p:txBody>
          <a:bodyPr wrap="none">
            <a:spAutoFit/>
          </a:bodyPr>
          <a:lstStyle/>
          <a:p>
            <a:r>
              <a:rPr lang="en-US" altLang="zh-CN" dirty="0" err="1">
                <a:solidFill>
                  <a:srgbClr val="59595A"/>
                </a:solidFill>
              </a:rPr>
              <a:t>chira</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rPr>
              <a:t>chair</a:t>
            </a:r>
          </a:p>
          <a:p>
            <a:r>
              <a:rPr lang="en-US" altLang="zh-CN" dirty="0" err="1">
                <a:solidFill>
                  <a:srgbClr val="59595A"/>
                </a:solidFill>
              </a:rPr>
              <a:t>pinnei</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err="1">
                <a:solidFill>
                  <a:srgbClr val="59595A"/>
                </a:solidFill>
              </a:rPr>
              <a:t>pinnie</a:t>
            </a:r>
            <a:endParaRPr lang="en-US" altLang="zh-CN" dirty="0">
              <a:solidFill>
                <a:srgbClr val="59595A"/>
              </a:solidFill>
            </a:endParaRPr>
          </a:p>
          <a:p>
            <a:r>
              <a:rPr lang="en-US" altLang="zh-CN" dirty="0">
                <a:solidFill>
                  <a:srgbClr val="59595A"/>
                </a:solidFill>
              </a:rPr>
              <a:t>…</a:t>
            </a:r>
          </a:p>
          <a:p>
            <a:r>
              <a:rPr lang="en-US" altLang="zh-CN" dirty="0" err="1">
                <a:solidFill>
                  <a:srgbClr val="59595A"/>
                </a:solidFill>
              </a:rPr>
              <a:t>skitcs</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highlight>
                  <a:srgbClr val="00FA00"/>
                </a:highlight>
              </a:rPr>
              <a:t>sticks</a:t>
            </a:r>
            <a:endParaRPr lang="zh-CN" altLang="en-US" dirty="0">
              <a:solidFill>
                <a:srgbClr val="59595A"/>
              </a:solidFill>
              <a:highlight>
                <a:srgbClr val="00FA00"/>
              </a:highlight>
            </a:endParaRPr>
          </a:p>
        </p:txBody>
      </p:sp>
      <p:sp>
        <p:nvSpPr>
          <p:cNvPr id="14" name="矩形 13">
            <a:extLst>
              <a:ext uri="{FF2B5EF4-FFF2-40B4-BE49-F238E27FC236}">
                <a16:creationId xmlns:a16="http://schemas.microsoft.com/office/drawing/2014/main" id="{F1371B67-791D-4C4F-B76B-E6FD5418CFF8}"/>
              </a:ext>
            </a:extLst>
          </p:cNvPr>
          <p:cNvSpPr/>
          <p:nvPr/>
        </p:nvSpPr>
        <p:spPr>
          <a:xfrm>
            <a:off x="6666708" y="2817509"/>
            <a:ext cx="4400225" cy="646331"/>
          </a:xfrm>
          <a:prstGeom prst="rect">
            <a:avLst/>
          </a:prstGeom>
        </p:spPr>
        <p:txBody>
          <a:bodyPr wrap="square">
            <a:spAutoFit/>
          </a:bodyPr>
          <a:lstStyle/>
          <a:p>
            <a:r>
              <a:rPr lang="en-US" altLang="zh-CN" dirty="0">
                <a:solidFill>
                  <a:schemeClr val="accent1">
                    <a:lumMod val="50000"/>
                  </a:schemeClr>
                </a:solidFill>
              </a:rPr>
              <a:t>Unscramble</a:t>
            </a:r>
            <a:r>
              <a:rPr lang="zh-CN" altLang="en-US" dirty="0">
                <a:solidFill>
                  <a:schemeClr val="accent1">
                    <a:lumMod val="50000"/>
                  </a:schemeClr>
                </a:solidFill>
              </a:rPr>
              <a:t> </a:t>
            </a:r>
            <a:r>
              <a:rPr lang="en-US" altLang="zh-CN" dirty="0">
                <a:solidFill>
                  <a:schemeClr val="accent1">
                    <a:lumMod val="50000"/>
                  </a:schemeClr>
                </a:solidFill>
              </a:rPr>
              <a:t>the</a:t>
            </a:r>
            <a:r>
              <a:rPr lang="zh-CN" altLang="en-US" dirty="0">
                <a:solidFill>
                  <a:schemeClr val="accent1">
                    <a:lumMod val="50000"/>
                  </a:schemeClr>
                </a:solidFill>
              </a:rPr>
              <a:t> </a:t>
            </a:r>
            <a:r>
              <a:rPr lang="en-US" altLang="zh-CN" dirty="0">
                <a:solidFill>
                  <a:schemeClr val="accent1">
                    <a:lumMod val="50000"/>
                  </a:schemeClr>
                </a:solidFill>
              </a:rPr>
              <a:t>letters</a:t>
            </a:r>
            <a:r>
              <a:rPr lang="zh-CN" altLang="en-US" dirty="0">
                <a:solidFill>
                  <a:schemeClr val="accent1">
                    <a:lumMod val="50000"/>
                  </a:schemeClr>
                </a:solidFill>
              </a:rPr>
              <a:t> </a:t>
            </a:r>
            <a:r>
              <a:rPr lang="en-US" altLang="zh-CN" dirty="0">
                <a:solidFill>
                  <a:schemeClr val="accent1">
                    <a:lumMod val="50000"/>
                  </a:schemeClr>
                </a:solidFill>
              </a:rPr>
              <a:t>into</a:t>
            </a:r>
            <a:r>
              <a:rPr lang="zh-CN" altLang="en-US" dirty="0">
                <a:solidFill>
                  <a:schemeClr val="accent1">
                    <a:lumMod val="50000"/>
                  </a:schemeClr>
                </a:solidFill>
              </a:rPr>
              <a:t> </a:t>
            </a:r>
            <a:r>
              <a:rPr lang="en-US" altLang="zh-CN" dirty="0">
                <a:solidFill>
                  <a:schemeClr val="accent1">
                    <a:lumMod val="50000"/>
                  </a:schemeClr>
                </a:solidFill>
              </a:rPr>
              <a:t>a</a:t>
            </a:r>
            <a:r>
              <a:rPr lang="zh-CN" altLang="en-US" dirty="0">
                <a:solidFill>
                  <a:schemeClr val="accent1">
                    <a:lumMod val="50000"/>
                  </a:schemeClr>
                </a:solidFill>
              </a:rPr>
              <a:t> </a:t>
            </a:r>
            <a:r>
              <a:rPr lang="en-US" altLang="zh-CN" dirty="0">
                <a:solidFill>
                  <a:schemeClr val="accent1">
                    <a:lumMod val="50000"/>
                  </a:schemeClr>
                </a:solidFill>
              </a:rPr>
              <a:t>word:</a:t>
            </a:r>
          </a:p>
          <a:p>
            <a:r>
              <a:rPr lang="en-US" altLang="zh-CN" dirty="0" err="1">
                <a:solidFill>
                  <a:srgbClr val="59595A"/>
                </a:solidFill>
              </a:rPr>
              <a:t>skitcs</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highlight>
                  <a:srgbClr val="00FA00"/>
                </a:highlight>
              </a:rPr>
              <a:t>sticks</a:t>
            </a:r>
            <a:endParaRPr lang="zh-CN" altLang="en-US" dirty="0">
              <a:solidFill>
                <a:srgbClr val="59595A"/>
              </a:solidFill>
              <a:highlight>
                <a:srgbClr val="00FA00"/>
              </a:highlight>
            </a:endParaRPr>
          </a:p>
        </p:txBody>
      </p:sp>
      <p:sp>
        <p:nvSpPr>
          <p:cNvPr id="15" name="矩形 14">
            <a:extLst>
              <a:ext uri="{FF2B5EF4-FFF2-40B4-BE49-F238E27FC236}">
                <a16:creationId xmlns:a16="http://schemas.microsoft.com/office/drawing/2014/main" id="{379D6440-433D-6F42-BA95-F32BAEBFF51E}"/>
              </a:ext>
            </a:extLst>
          </p:cNvPr>
          <p:cNvSpPr/>
          <p:nvPr/>
        </p:nvSpPr>
        <p:spPr>
          <a:xfrm>
            <a:off x="6666708" y="3614242"/>
            <a:ext cx="4400225" cy="923330"/>
          </a:xfrm>
          <a:prstGeom prst="rect">
            <a:avLst/>
          </a:prstGeom>
        </p:spPr>
        <p:txBody>
          <a:bodyPr wrap="square">
            <a:spAutoFit/>
          </a:bodyPr>
          <a:lstStyle/>
          <a:p>
            <a:r>
              <a:rPr lang="en-US" altLang="zh-CN" dirty="0">
                <a:solidFill>
                  <a:schemeClr val="accent1">
                    <a:lumMod val="50000"/>
                  </a:schemeClr>
                </a:solidFill>
              </a:rPr>
              <a:t>Unscramble</a:t>
            </a:r>
            <a:r>
              <a:rPr lang="zh-CN" altLang="en-US" dirty="0">
                <a:solidFill>
                  <a:schemeClr val="accent1">
                    <a:lumMod val="50000"/>
                  </a:schemeClr>
                </a:solidFill>
              </a:rPr>
              <a:t> </a:t>
            </a:r>
            <a:r>
              <a:rPr lang="en-US" altLang="zh-CN" dirty="0">
                <a:solidFill>
                  <a:schemeClr val="accent1">
                    <a:lumMod val="50000"/>
                  </a:schemeClr>
                </a:solidFill>
              </a:rPr>
              <a:t>the</a:t>
            </a:r>
            <a:r>
              <a:rPr lang="zh-CN" altLang="en-US" dirty="0">
                <a:solidFill>
                  <a:schemeClr val="accent1">
                    <a:lumMod val="50000"/>
                  </a:schemeClr>
                </a:solidFill>
              </a:rPr>
              <a:t> </a:t>
            </a:r>
            <a:r>
              <a:rPr lang="en-US" altLang="zh-CN" dirty="0">
                <a:solidFill>
                  <a:schemeClr val="accent1">
                    <a:lumMod val="50000"/>
                  </a:schemeClr>
                </a:solidFill>
              </a:rPr>
              <a:t>letters</a:t>
            </a:r>
            <a:r>
              <a:rPr lang="zh-CN" altLang="en-US" dirty="0">
                <a:solidFill>
                  <a:schemeClr val="accent1">
                    <a:lumMod val="50000"/>
                  </a:schemeClr>
                </a:solidFill>
              </a:rPr>
              <a:t> </a:t>
            </a:r>
            <a:r>
              <a:rPr lang="en-US" altLang="zh-CN" dirty="0">
                <a:solidFill>
                  <a:schemeClr val="accent1">
                    <a:lumMod val="50000"/>
                  </a:schemeClr>
                </a:solidFill>
              </a:rPr>
              <a:t>into</a:t>
            </a:r>
            <a:r>
              <a:rPr lang="zh-CN" altLang="en-US" dirty="0">
                <a:solidFill>
                  <a:schemeClr val="accent1">
                    <a:lumMod val="50000"/>
                  </a:schemeClr>
                </a:solidFill>
              </a:rPr>
              <a:t> </a:t>
            </a:r>
            <a:r>
              <a:rPr lang="en-US" altLang="zh-CN" dirty="0">
                <a:solidFill>
                  <a:schemeClr val="accent1">
                    <a:lumMod val="50000"/>
                  </a:schemeClr>
                </a:solidFill>
              </a:rPr>
              <a:t>a</a:t>
            </a:r>
            <a:r>
              <a:rPr lang="zh-CN" altLang="en-US" dirty="0">
                <a:solidFill>
                  <a:schemeClr val="accent1">
                    <a:lumMod val="50000"/>
                  </a:schemeClr>
                </a:solidFill>
              </a:rPr>
              <a:t> </a:t>
            </a:r>
            <a:r>
              <a:rPr lang="en-US" altLang="zh-CN" dirty="0">
                <a:solidFill>
                  <a:schemeClr val="accent1">
                    <a:lumMod val="50000"/>
                  </a:schemeClr>
                </a:solidFill>
              </a:rPr>
              <a:t>word:</a:t>
            </a:r>
          </a:p>
          <a:p>
            <a:r>
              <a:rPr lang="en-US" altLang="zh-CN" dirty="0" err="1">
                <a:solidFill>
                  <a:srgbClr val="59595A"/>
                </a:solidFill>
              </a:rPr>
              <a:t>chira</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rPr>
              <a:t>chair</a:t>
            </a:r>
          </a:p>
          <a:p>
            <a:r>
              <a:rPr lang="en-US" altLang="zh-CN" dirty="0" err="1">
                <a:solidFill>
                  <a:srgbClr val="59595A"/>
                </a:solidFill>
              </a:rPr>
              <a:t>skitcs</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highlight>
                  <a:srgbClr val="00FA00"/>
                </a:highlight>
              </a:rPr>
              <a:t>sticks</a:t>
            </a:r>
            <a:endParaRPr lang="zh-CN" altLang="en-US" dirty="0">
              <a:solidFill>
                <a:srgbClr val="59595A"/>
              </a:solidFill>
              <a:highlight>
                <a:srgbClr val="00FA00"/>
              </a:highlight>
            </a:endParaRPr>
          </a:p>
        </p:txBody>
      </p:sp>
      <p:sp>
        <p:nvSpPr>
          <p:cNvPr id="16" name="矩形 15">
            <a:extLst>
              <a:ext uri="{FF2B5EF4-FFF2-40B4-BE49-F238E27FC236}">
                <a16:creationId xmlns:a16="http://schemas.microsoft.com/office/drawing/2014/main" id="{AD11B535-7244-0844-ABD1-F91BFA819A68}"/>
              </a:ext>
            </a:extLst>
          </p:cNvPr>
          <p:cNvSpPr/>
          <p:nvPr/>
        </p:nvSpPr>
        <p:spPr>
          <a:xfrm>
            <a:off x="6666708" y="4615968"/>
            <a:ext cx="4400225" cy="1477328"/>
          </a:xfrm>
          <a:prstGeom prst="rect">
            <a:avLst/>
          </a:prstGeom>
        </p:spPr>
        <p:txBody>
          <a:bodyPr wrap="square">
            <a:spAutoFit/>
          </a:bodyPr>
          <a:lstStyle/>
          <a:p>
            <a:r>
              <a:rPr lang="en-US" altLang="zh-CN" dirty="0">
                <a:solidFill>
                  <a:schemeClr val="accent1">
                    <a:lumMod val="50000"/>
                  </a:schemeClr>
                </a:solidFill>
              </a:rPr>
              <a:t>Unscramble</a:t>
            </a:r>
            <a:r>
              <a:rPr lang="zh-CN" altLang="en-US" dirty="0">
                <a:solidFill>
                  <a:schemeClr val="accent1">
                    <a:lumMod val="50000"/>
                  </a:schemeClr>
                </a:solidFill>
              </a:rPr>
              <a:t> </a:t>
            </a:r>
            <a:r>
              <a:rPr lang="en-US" altLang="zh-CN" dirty="0">
                <a:solidFill>
                  <a:schemeClr val="accent1">
                    <a:lumMod val="50000"/>
                  </a:schemeClr>
                </a:solidFill>
              </a:rPr>
              <a:t>the</a:t>
            </a:r>
            <a:r>
              <a:rPr lang="zh-CN" altLang="en-US" dirty="0">
                <a:solidFill>
                  <a:schemeClr val="accent1">
                    <a:lumMod val="50000"/>
                  </a:schemeClr>
                </a:solidFill>
              </a:rPr>
              <a:t> </a:t>
            </a:r>
            <a:r>
              <a:rPr lang="en-US" altLang="zh-CN" dirty="0">
                <a:solidFill>
                  <a:schemeClr val="accent1">
                    <a:lumMod val="50000"/>
                  </a:schemeClr>
                </a:solidFill>
              </a:rPr>
              <a:t>letters</a:t>
            </a:r>
            <a:r>
              <a:rPr lang="zh-CN" altLang="en-US" dirty="0">
                <a:solidFill>
                  <a:schemeClr val="accent1">
                    <a:lumMod val="50000"/>
                  </a:schemeClr>
                </a:solidFill>
              </a:rPr>
              <a:t> </a:t>
            </a:r>
            <a:r>
              <a:rPr lang="en-US" altLang="zh-CN" dirty="0">
                <a:solidFill>
                  <a:schemeClr val="accent1">
                    <a:lumMod val="50000"/>
                  </a:schemeClr>
                </a:solidFill>
              </a:rPr>
              <a:t>into</a:t>
            </a:r>
            <a:r>
              <a:rPr lang="zh-CN" altLang="en-US" dirty="0">
                <a:solidFill>
                  <a:schemeClr val="accent1">
                    <a:lumMod val="50000"/>
                  </a:schemeClr>
                </a:solidFill>
              </a:rPr>
              <a:t> </a:t>
            </a:r>
            <a:r>
              <a:rPr lang="en-US" altLang="zh-CN" dirty="0">
                <a:solidFill>
                  <a:schemeClr val="accent1">
                    <a:lumMod val="50000"/>
                  </a:schemeClr>
                </a:solidFill>
              </a:rPr>
              <a:t>a</a:t>
            </a:r>
            <a:r>
              <a:rPr lang="zh-CN" altLang="en-US" dirty="0">
                <a:solidFill>
                  <a:schemeClr val="accent1">
                    <a:lumMod val="50000"/>
                  </a:schemeClr>
                </a:solidFill>
              </a:rPr>
              <a:t> </a:t>
            </a:r>
            <a:r>
              <a:rPr lang="en-US" altLang="zh-CN" dirty="0">
                <a:solidFill>
                  <a:schemeClr val="accent1">
                    <a:lumMod val="50000"/>
                  </a:schemeClr>
                </a:solidFill>
              </a:rPr>
              <a:t>word:</a:t>
            </a:r>
          </a:p>
          <a:p>
            <a:r>
              <a:rPr lang="en-US" altLang="zh-CN" dirty="0" err="1">
                <a:solidFill>
                  <a:srgbClr val="59595A"/>
                </a:solidFill>
              </a:rPr>
              <a:t>chira</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rPr>
              <a:t>chair</a:t>
            </a:r>
          </a:p>
          <a:p>
            <a:r>
              <a:rPr lang="en-US" altLang="zh-CN" dirty="0" err="1">
                <a:solidFill>
                  <a:srgbClr val="59595A"/>
                </a:solidFill>
              </a:rPr>
              <a:t>pinny</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rPr>
              <a:t>penny</a:t>
            </a:r>
          </a:p>
          <a:p>
            <a:r>
              <a:rPr lang="en-US" altLang="zh-CN" dirty="0">
                <a:solidFill>
                  <a:srgbClr val="59595A"/>
                </a:solidFill>
              </a:rPr>
              <a:t>…</a:t>
            </a:r>
          </a:p>
          <a:p>
            <a:r>
              <a:rPr lang="en-US" altLang="zh-CN" dirty="0" err="1">
                <a:solidFill>
                  <a:srgbClr val="59595A"/>
                </a:solidFill>
              </a:rPr>
              <a:t>skitcs</a:t>
            </a:r>
            <a:r>
              <a:rPr lang="zh-CN" altLang="en-US" dirty="0">
                <a:solidFill>
                  <a:srgbClr val="59595A"/>
                </a:solidFill>
              </a:rPr>
              <a:t> </a:t>
            </a:r>
            <a:r>
              <a:rPr lang="en-US" altLang="zh-CN" dirty="0">
                <a:solidFill>
                  <a:srgbClr val="59595A"/>
                </a:solidFill>
              </a:rPr>
              <a:t>=</a:t>
            </a:r>
            <a:r>
              <a:rPr lang="zh-CN" altLang="en-US" dirty="0">
                <a:solidFill>
                  <a:srgbClr val="59595A"/>
                </a:solidFill>
              </a:rPr>
              <a:t> </a:t>
            </a:r>
            <a:r>
              <a:rPr lang="en-US" altLang="zh-CN" dirty="0">
                <a:solidFill>
                  <a:srgbClr val="59595A"/>
                </a:solidFill>
                <a:highlight>
                  <a:srgbClr val="00FA00"/>
                </a:highlight>
              </a:rPr>
              <a:t>sticks</a:t>
            </a:r>
            <a:endParaRPr lang="zh-CN" altLang="en-US" dirty="0">
              <a:solidFill>
                <a:srgbClr val="59595A"/>
              </a:solidFill>
              <a:highlight>
                <a:srgbClr val="00FA00"/>
              </a:highlight>
            </a:endParaRPr>
          </a:p>
        </p:txBody>
      </p:sp>
      <p:sp>
        <p:nvSpPr>
          <p:cNvPr id="17" name="矩形 16">
            <a:extLst>
              <a:ext uri="{FF2B5EF4-FFF2-40B4-BE49-F238E27FC236}">
                <a16:creationId xmlns:a16="http://schemas.microsoft.com/office/drawing/2014/main" id="{A789CBD1-36E8-D942-80CE-D43C75F5060C}"/>
              </a:ext>
            </a:extLst>
          </p:cNvPr>
          <p:cNvSpPr/>
          <p:nvPr/>
        </p:nvSpPr>
        <p:spPr>
          <a:xfrm>
            <a:off x="3497481" y="2305326"/>
            <a:ext cx="1750287" cy="369332"/>
          </a:xfrm>
          <a:prstGeom prst="rect">
            <a:avLst/>
          </a:prstGeom>
        </p:spPr>
        <p:txBody>
          <a:bodyPr wrap="none">
            <a:spAutoFit/>
          </a:bodyPr>
          <a:lstStyle/>
          <a:p>
            <a:r>
              <a:rPr lang="en-US" altLang="zh-CN" dirty="0">
                <a:highlight>
                  <a:srgbClr val="FFFF00"/>
                </a:highlight>
              </a:rPr>
              <a:t>Without</a:t>
            </a:r>
            <a:r>
              <a:rPr lang="zh-CN" altLang="en-US" dirty="0">
                <a:highlight>
                  <a:srgbClr val="FFFF00"/>
                </a:highlight>
              </a:rPr>
              <a:t> </a:t>
            </a:r>
            <a:r>
              <a:rPr lang="en-US" altLang="zh-CN" dirty="0">
                <a:highlight>
                  <a:srgbClr val="FFFF00"/>
                </a:highlight>
              </a:rPr>
              <a:t>Prompt</a:t>
            </a:r>
            <a:endParaRPr lang="zh-CN" altLang="en-US" dirty="0">
              <a:highlight>
                <a:srgbClr val="FFFF00"/>
              </a:highlight>
            </a:endParaRPr>
          </a:p>
        </p:txBody>
      </p:sp>
      <p:sp>
        <p:nvSpPr>
          <p:cNvPr id="18" name="矩形 17">
            <a:extLst>
              <a:ext uri="{FF2B5EF4-FFF2-40B4-BE49-F238E27FC236}">
                <a16:creationId xmlns:a16="http://schemas.microsoft.com/office/drawing/2014/main" id="{F26595C7-F902-0845-88D7-ED46A8E3E395}"/>
              </a:ext>
            </a:extLst>
          </p:cNvPr>
          <p:cNvSpPr/>
          <p:nvPr/>
        </p:nvSpPr>
        <p:spPr>
          <a:xfrm>
            <a:off x="7958065" y="2305326"/>
            <a:ext cx="900696" cy="369332"/>
          </a:xfrm>
          <a:prstGeom prst="rect">
            <a:avLst/>
          </a:prstGeom>
        </p:spPr>
        <p:txBody>
          <a:bodyPr wrap="none">
            <a:spAutoFit/>
          </a:bodyPr>
          <a:lstStyle/>
          <a:p>
            <a:r>
              <a:rPr lang="en-US" altLang="zh-CN" dirty="0">
                <a:highlight>
                  <a:srgbClr val="FFFF00"/>
                </a:highlight>
              </a:rPr>
              <a:t>Prompt</a:t>
            </a:r>
            <a:endParaRPr lang="zh-CN" altLang="en-US" dirty="0">
              <a:highlight>
                <a:srgbClr val="FFFF00"/>
              </a:highlight>
            </a:endParaRPr>
          </a:p>
        </p:txBody>
      </p:sp>
      <p:sp>
        <p:nvSpPr>
          <p:cNvPr id="19" name="文本框 18">
            <a:extLst>
              <a:ext uri="{FF2B5EF4-FFF2-40B4-BE49-F238E27FC236}">
                <a16:creationId xmlns:a16="http://schemas.microsoft.com/office/drawing/2014/main" id="{EF41A476-4677-8B4A-8FC8-4BE2D0DDDDE5}"/>
              </a:ext>
            </a:extLst>
          </p:cNvPr>
          <p:cNvSpPr txBox="1"/>
          <p:nvPr/>
        </p:nvSpPr>
        <p:spPr>
          <a:xfrm>
            <a:off x="11688417" y="1524000"/>
            <a:ext cx="184731" cy="369332"/>
          </a:xfrm>
          <a:prstGeom prst="rect">
            <a:avLst/>
          </a:prstGeom>
          <a:noFill/>
        </p:spPr>
        <p:txBody>
          <a:bodyPr wrap="none" rtlCol="0">
            <a:spAutoFit/>
          </a:bodyPr>
          <a:lstStyle/>
          <a:p>
            <a:pPr>
              <a:buNone/>
            </a:pPr>
            <a:endParaRPr kumimoji="1" lang="zh-CN" altLang="en-US" b="0" dirty="0" err="1">
              <a:latin typeface="+mn-lt"/>
            </a:endParaRPr>
          </a:p>
        </p:txBody>
      </p:sp>
    </p:spTree>
    <p:extLst>
      <p:ext uri="{BB962C8B-B14F-4D97-AF65-F5344CB8AC3E}">
        <p14:creationId xmlns:p14="http://schemas.microsoft.com/office/powerpoint/2010/main" val="43446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8F4C2-F422-A641-915E-05A60B346AD2}"/>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In-context</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Learning</a:t>
            </a:r>
            <a:endParaRPr kumimoji="1" lang="zh-CN" altLang="en-US" sz="3200" dirty="0"/>
          </a:p>
        </p:txBody>
      </p:sp>
      <p:pic>
        <p:nvPicPr>
          <p:cNvPr id="5" name="图片 4">
            <a:extLst>
              <a:ext uri="{FF2B5EF4-FFF2-40B4-BE49-F238E27FC236}">
                <a16:creationId xmlns:a16="http://schemas.microsoft.com/office/drawing/2014/main" id="{90397044-C733-F045-8BFE-045996F47062}"/>
              </a:ext>
            </a:extLst>
          </p:cNvPr>
          <p:cNvPicPr>
            <a:picLocks noChangeAspect="1"/>
          </p:cNvPicPr>
          <p:nvPr/>
        </p:nvPicPr>
        <p:blipFill>
          <a:blip r:embed="rId2"/>
          <a:stretch>
            <a:fillRect/>
          </a:stretch>
        </p:blipFill>
        <p:spPr>
          <a:xfrm>
            <a:off x="3002036" y="2104840"/>
            <a:ext cx="6438267" cy="4098928"/>
          </a:xfrm>
          <a:prstGeom prst="rect">
            <a:avLst/>
          </a:prstGeom>
        </p:spPr>
      </p:pic>
      <p:sp>
        <p:nvSpPr>
          <p:cNvPr id="6" name="矩形 5">
            <a:extLst>
              <a:ext uri="{FF2B5EF4-FFF2-40B4-BE49-F238E27FC236}">
                <a16:creationId xmlns:a16="http://schemas.microsoft.com/office/drawing/2014/main" id="{3E14C88D-82FC-4141-8822-EE255913CAED}"/>
              </a:ext>
            </a:extLst>
          </p:cNvPr>
          <p:cNvSpPr/>
          <p:nvPr/>
        </p:nvSpPr>
        <p:spPr>
          <a:xfrm>
            <a:off x="616644" y="1421398"/>
            <a:ext cx="10963473" cy="707886"/>
          </a:xfrm>
          <a:prstGeom prst="rect">
            <a:avLst/>
          </a:prstGeom>
        </p:spPr>
        <p:txBody>
          <a:bodyPr wrap="square">
            <a:spAutoFit/>
          </a:bodyPr>
          <a:lstStyle/>
          <a:p>
            <a:r>
              <a:rPr lang="en-US" altLang="zh-CN" sz="2000" dirty="0">
                <a:solidFill>
                  <a:srgbClr val="59595A"/>
                </a:solidFill>
                <a:latin typeface="Oxygen"/>
              </a:rPr>
              <a:t>GPT-3 "learns" about new tasks through demonstrations in the context, the model initially has extensive pattern recognition capabilities.</a:t>
            </a:r>
            <a:endParaRPr lang="zh-CN" altLang="en-US" sz="2000" dirty="0">
              <a:solidFill>
                <a:srgbClr val="59595A"/>
              </a:solidFill>
            </a:endParaRPr>
          </a:p>
        </p:txBody>
      </p:sp>
    </p:spTree>
    <p:extLst>
      <p:ext uri="{BB962C8B-B14F-4D97-AF65-F5344CB8AC3E}">
        <p14:creationId xmlns:p14="http://schemas.microsoft.com/office/powerpoint/2010/main" val="355691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64C85-1B15-8340-B9CB-8BBCE0D76DF2}"/>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In-context</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Learning</a:t>
            </a:r>
            <a:endParaRPr kumimoji="1" lang="zh-CN" altLang="en-US" sz="320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3E92066A-70DF-F648-A0E0-5B36E7E816C6}"/>
              </a:ext>
            </a:extLst>
          </p:cNvPr>
          <p:cNvPicPr>
            <a:picLocks noChangeAspect="1"/>
          </p:cNvPicPr>
          <p:nvPr/>
        </p:nvPicPr>
        <p:blipFill>
          <a:blip r:embed="rId2"/>
          <a:stretch>
            <a:fillRect/>
          </a:stretch>
        </p:blipFill>
        <p:spPr>
          <a:xfrm>
            <a:off x="463893" y="1556792"/>
            <a:ext cx="11282958" cy="4231109"/>
          </a:xfrm>
          <a:prstGeom prst="rect">
            <a:avLst/>
          </a:prstGeom>
        </p:spPr>
      </p:pic>
    </p:spTree>
    <p:extLst>
      <p:ext uri="{BB962C8B-B14F-4D97-AF65-F5344CB8AC3E}">
        <p14:creationId xmlns:p14="http://schemas.microsoft.com/office/powerpoint/2010/main" val="193019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EEA4C-FBB7-5C4B-8B49-A1698BC39B99}"/>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GPT3</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with</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175B</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Parameters</a:t>
            </a:r>
            <a:endParaRPr kumimoji="1" lang="zh-CN" altLang="en-US" sz="320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F5F89A06-41FF-DF41-8314-7531C9AC7B65}"/>
              </a:ext>
            </a:extLst>
          </p:cNvPr>
          <p:cNvPicPr>
            <a:picLocks noChangeAspect="1"/>
          </p:cNvPicPr>
          <p:nvPr/>
        </p:nvPicPr>
        <p:blipFill>
          <a:blip r:embed="rId2"/>
          <a:stretch>
            <a:fillRect/>
          </a:stretch>
        </p:blipFill>
        <p:spPr>
          <a:xfrm>
            <a:off x="623636" y="2564904"/>
            <a:ext cx="11138941" cy="3157414"/>
          </a:xfrm>
          <a:prstGeom prst="rect">
            <a:avLst/>
          </a:prstGeom>
        </p:spPr>
      </p:pic>
      <p:sp>
        <p:nvSpPr>
          <p:cNvPr id="3" name="矩形 2">
            <a:extLst>
              <a:ext uri="{FF2B5EF4-FFF2-40B4-BE49-F238E27FC236}">
                <a16:creationId xmlns:a16="http://schemas.microsoft.com/office/drawing/2014/main" id="{46B7E2E3-5575-D54C-9132-DE9B3D5892A8}"/>
              </a:ext>
            </a:extLst>
          </p:cNvPr>
          <p:cNvSpPr/>
          <p:nvPr/>
        </p:nvSpPr>
        <p:spPr>
          <a:xfrm>
            <a:off x="2353965" y="5909413"/>
            <a:ext cx="7848872" cy="369332"/>
          </a:xfrm>
          <a:prstGeom prst="rect">
            <a:avLst/>
          </a:prstGeom>
        </p:spPr>
        <p:txBody>
          <a:bodyPr wrap="square">
            <a:spAutoFit/>
          </a:bodyPr>
          <a:lstStyle/>
          <a:p>
            <a:pPr algn="ctr"/>
            <a:r>
              <a:rPr lang="zh-CN" altLang="en-US" dirty="0">
                <a:solidFill>
                  <a:srgbClr val="374154"/>
                </a:solidFill>
              </a:rPr>
              <a:t>https://jalammar.github.io/how-gpt3-works-visualizations-animations/</a:t>
            </a:r>
          </a:p>
        </p:txBody>
      </p:sp>
      <p:sp>
        <p:nvSpPr>
          <p:cNvPr id="4" name="矩形 3">
            <a:extLst>
              <a:ext uri="{FF2B5EF4-FFF2-40B4-BE49-F238E27FC236}">
                <a16:creationId xmlns:a16="http://schemas.microsoft.com/office/drawing/2014/main" id="{19DF70FB-1514-5F43-BA49-5ADDD9B5CCFF}"/>
              </a:ext>
            </a:extLst>
          </p:cNvPr>
          <p:cNvSpPr/>
          <p:nvPr/>
        </p:nvSpPr>
        <p:spPr>
          <a:xfrm>
            <a:off x="804724" y="1291375"/>
            <a:ext cx="10587314" cy="953659"/>
          </a:xfrm>
          <a:prstGeom prst="rect">
            <a:avLst/>
          </a:prstGeom>
        </p:spPr>
        <p:txBody>
          <a:bodyPr wrap="square">
            <a:spAutoFit/>
          </a:bodyPr>
          <a:lstStyle/>
          <a:p>
            <a:pPr>
              <a:lnSpc>
                <a:spcPct val="120000"/>
              </a:lnSpc>
            </a:pPr>
            <a:r>
              <a:rPr lang="en-US" altLang="zh-CN" sz="1600" dirty="0">
                <a:solidFill>
                  <a:srgbClr val="374154"/>
                </a:solidFill>
                <a:latin typeface="+mj-ea"/>
                <a:ea typeface="+mj-ea"/>
              </a:rPr>
              <a:t>GPT-3 is undoubtedly a major breakthrough in the NLP field and even in the AI field. With the super large scale of 175 billion parameters, the language model has the ability to generate news articles that are difficult to distinguish between true and false.</a:t>
            </a:r>
            <a:endParaRPr lang="zh-CN" altLang="en-US" sz="1600" dirty="0">
              <a:solidFill>
                <a:srgbClr val="374154"/>
              </a:solidFill>
              <a:latin typeface="+mj-ea"/>
              <a:ea typeface="+mj-ea"/>
            </a:endParaRPr>
          </a:p>
        </p:txBody>
      </p:sp>
    </p:spTree>
    <p:extLst>
      <p:ext uri="{BB962C8B-B14F-4D97-AF65-F5344CB8AC3E}">
        <p14:creationId xmlns:p14="http://schemas.microsoft.com/office/powerpoint/2010/main" val="333909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Inference</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285750" indent="-285750" latinLnBrk="1">
              <a:lnSpc>
                <a:spcPct val="150000"/>
              </a:lnSpc>
              <a:buFont typeface="+mj-lt"/>
              <a:buAutoNum type="romanUcPeriod"/>
            </a:pPr>
            <a:r>
              <a:rPr kumimoji="1" lang="en-US" altLang="zh-CN" sz="1200" u="sng" dirty="0"/>
              <a:t>Transformer.</a:t>
            </a:r>
            <a:r>
              <a:rPr kumimoji="1" lang="zh-CN" altLang="en-US" sz="1200" u="sng" dirty="0"/>
              <a:t> </a:t>
            </a:r>
            <a:r>
              <a:rPr lang="en-US" altLang="zh-CN" sz="1200" dirty="0"/>
              <a:t>Vaswani, Ashish, et al. "Attention is all you need." </a:t>
            </a:r>
            <a:r>
              <a:rPr lang="en-US" altLang="zh-CN" sz="1200" i="1" dirty="0"/>
              <a:t>Advances in neural information processing systems</a:t>
            </a:r>
            <a:r>
              <a:rPr lang="en-US" altLang="zh-CN" sz="1200" dirty="0"/>
              <a:t> 30 (2017).</a:t>
            </a:r>
          </a:p>
          <a:p>
            <a:pPr marL="285750" indent="-285750" latinLnBrk="1">
              <a:lnSpc>
                <a:spcPct val="150000"/>
              </a:lnSpc>
              <a:buFont typeface="+mj-lt"/>
              <a:buAutoNum type="romanUcPeriod"/>
            </a:pPr>
            <a:r>
              <a:rPr kumimoji="1" lang="en-US" altLang="zh-CN" sz="1200" u="sng" dirty="0"/>
              <a:t>BERT</a:t>
            </a:r>
            <a:r>
              <a:rPr kumimoji="1" lang="zh-CN" altLang="en-US" sz="1200" u="sng" dirty="0"/>
              <a:t> </a:t>
            </a:r>
            <a:r>
              <a:rPr lang="en-US" altLang="zh-CN" sz="1200" dirty="0"/>
              <a:t>Devlin, Jacob, et al. "Bert: Pre-training of deep bidirectional transformers for language understanding." </a:t>
            </a:r>
            <a:r>
              <a:rPr lang="en-US" altLang="zh-CN" sz="1200" i="1" dirty="0" err="1"/>
              <a:t>arXiv</a:t>
            </a:r>
            <a:r>
              <a:rPr lang="en-US" altLang="zh-CN" sz="1200" i="1" dirty="0"/>
              <a:t> preprint arXiv:1810.04805</a:t>
            </a:r>
            <a:r>
              <a:rPr lang="en-US" altLang="zh-CN" sz="1200" dirty="0"/>
              <a:t> (2018).</a:t>
            </a:r>
          </a:p>
          <a:p>
            <a:pPr marL="285750" indent="-285750" latinLnBrk="1">
              <a:lnSpc>
                <a:spcPct val="150000"/>
              </a:lnSpc>
              <a:buFont typeface="+mj-lt"/>
              <a:buAutoNum type="romanUcPeriod"/>
            </a:pPr>
            <a:r>
              <a:rPr kumimoji="1" lang="en-US" altLang="zh-CN" sz="1200" u="sng" dirty="0"/>
              <a:t>GPT3</a:t>
            </a:r>
            <a:r>
              <a:rPr kumimoji="1" lang="en-US" altLang="zh-CN" sz="1200" dirty="0"/>
              <a:t>.</a:t>
            </a:r>
            <a:r>
              <a:rPr kumimoji="1" lang="zh-CN" altLang="en-US" sz="1200" dirty="0"/>
              <a:t> </a:t>
            </a:r>
            <a:r>
              <a:rPr lang="en-US" altLang="zh-CN" sz="1200" dirty="0"/>
              <a:t>Brown, Tom, et al. "Language models are few-shot learners." </a:t>
            </a:r>
            <a:r>
              <a:rPr lang="en-US" altLang="zh-CN" sz="1200" i="1" dirty="0"/>
              <a:t>Advances in neural information processing systems</a:t>
            </a:r>
            <a:r>
              <a:rPr lang="en-US" altLang="zh-CN" sz="1200" dirty="0"/>
              <a:t> 33 (2020): 1877-1901.</a:t>
            </a:r>
            <a:endParaRPr kumimoji="1" lang="en-US" altLang="zh-CN" sz="1200" dirty="0"/>
          </a:p>
          <a:p>
            <a:pPr marL="285750" indent="-285750">
              <a:lnSpc>
                <a:spcPct val="150000"/>
              </a:lnSpc>
              <a:buFont typeface="+mj-lt"/>
              <a:buAutoNum type="romanUcPeriod"/>
            </a:pPr>
            <a:r>
              <a:rPr kumimoji="1" lang="en-US" altLang="zh-CN" sz="1200" u="sng" dirty="0"/>
              <a:t>T5.</a:t>
            </a:r>
            <a:r>
              <a:rPr kumimoji="1" lang="zh-CN" altLang="en-US" sz="1200" dirty="0"/>
              <a:t> </a:t>
            </a:r>
            <a:r>
              <a:rPr lang="en-US" altLang="zh-CN" sz="1200" dirty="0"/>
              <a:t>Raffel, Colin, et al. "Exploring the limits of transfer learning with a unified text-to-text transformer." </a:t>
            </a:r>
            <a:r>
              <a:rPr lang="en-US" altLang="zh-CN" sz="1200" i="1" dirty="0"/>
              <a:t>J. Mach. Learn. Res.</a:t>
            </a:r>
            <a:r>
              <a:rPr lang="en-US" altLang="zh-CN" sz="1200" dirty="0"/>
              <a:t> 21.140 (2020): 1-67.</a:t>
            </a:r>
          </a:p>
          <a:p>
            <a:pPr marL="285750" indent="-285750" latinLnBrk="1">
              <a:lnSpc>
                <a:spcPct val="150000"/>
              </a:lnSpc>
              <a:buFont typeface="+mj-lt"/>
              <a:buAutoNum type="romanUcPeriod"/>
            </a:pPr>
            <a:r>
              <a:rPr kumimoji="1" lang="en-US" altLang="zh-CN" sz="1200" u="sng" dirty="0"/>
              <a:t>FLAN</a:t>
            </a:r>
            <a:r>
              <a:rPr kumimoji="1" lang="en-US" altLang="zh-CN" sz="1200" dirty="0"/>
              <a:t>.</a:t>
            </a:r>
            <a:r>
              <a:rPr kumimoji="1" lang="zh-CN" altLang="en-US" sz="1200" dirty="0"/>
              <a:t> </a:t>
            </a:r>
            <a:r>
              <a:rPr lang="en-US" altLang="zh-CN" sz="1200" dirty="0"/>
              <a:t>Wei, Jason, et al. "Finetuned language models are zero-shot learners." arXiv preprint arXiv:2109.01652 (2021).</a:t>
            </a:r>
          </a:p>
          <a:p>
            <a:pPr marL="285750" indent="-285750" latinLnBrk="1">
              <a:lnSpc>
                <a:spcPct val="150000"/>
              </a:lnSpc>
              <a:buFont typeface="+mj-lt"/>
              <a:buAutoNum type="romanUcPeriod"/>
            </a:pPr>
            <a:r>
              <a:rPr lang="en-US" altLang="zh-CN" sz="1200" dirty="0"/>
              <a:t>COS 597G (Fall 2022): Understanding Large Language Models.</a:t>
            </a:r>
            <a:r>
              <a:rPr lang="zh-CN" altLang="en-US" sz="1200" dirty="0"/>
              <a:t> </a:t>
            </a:r>
            <a:r>
              <a:rPr lang="en-US" altLang="zh-CN" sz="1200" dirty="0"/>
              <a:t>https://</a:t>
            </a:r>
            <a:r>
              <a:rPr lang="en-US" altLang="zh-CN" sz="1200" dirty="0" err="1"/>
              <a:t>www.cs.princeton.edu</a:t>
            </a:r>
            <a:r>
              <a:rPr lang="en-US" altLang="zh-CN" sz="1200" dirty="0"/>
              <a:t>/courses/archive/fall22/cos597G/</a:t>
            </a: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400" b="1" dirty="0">
                <a:solidFill>
                  <a:srgbClr val="59595A"/>
                </a:solidFill>
              </a:rPr>
              <a:t>大模型算法结构：</a:t>
            </a:r>
            <a:r>
              <a:rPr lang="zh-CN" altLang="en-US" sz="2000" dirty="0">
                <a:solidFill>
                  <a:srgbClr val="59595A"/>
                </a:solidFill>
              </a:rPr>
              <a:t>大模型算法发展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NLP</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CV</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多模态大模型</a:t>
            </a:r>
            <a:endParaRPr lang="en-US" altLang="zh-CN" sz="2400" dirty="0">
              <a:solidFill>
                <a:srgbClr val="59595A"/>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
        <p:nvSpPr>
          <p:cNvPr id="2" name="矩形 1">
            <a:extLst>
              <a:ext uri="{FF2B5EF4-FFF2-40B4-BE49-F238E27FC236}">
                <a16:creationId xmlns:a16="http://schemas.microsoft.com/office/drawing/2014/main" id="{7EEF1322-F605-BB41-811E-48AFBF2DBE85}"/>
              </a:ext>
            </a:extLst>
          </p:cNvPr>
          <p:cNvSpPr/>
          <p:nvPr/>
        </p:nvSpPr>
        <p:spPr bwMode="auto">
          <a:xfrm>
            <a:off x="5594325" y="4581128"/>
            <a:ext cx="1512168" cy="432048"/>
          </a:xfrm>
          <a:prstGeom prst="rect">
            <a:avLst/>
          </a:prstGeom>
          <a:noFill/>
          <a:ln w="28575">
            <a:solidFill>
              <a:srgbClr val="C00000"/>
            </a:solidFill>
            <a:extLst>
              <a:ext uri="{C807C97D-BFC1-408E-A445-0C87EB9F89A2}">
                <ask:lineSketchStyleProps xmlns:ask="http://schemas.microsoft.com/office/drawing/2018/sketchyshapes">
                  <ask:type>
                    <ask:lineSketchFreehand/>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en-US" altLang="zh-CN" sz="3200" dirty="0"/>
              <a:t>Scaling</a:t>
            </a:r>
            <a:r>
              <a:rPr kumimoji="1" lang="zh-CN" altLang="en-US" sz="3200" dirty="0"/>
              <a:t> </a:t>
            </a:r>
            <a:r>
              <a:rPr kumimoji="1" lang="en-US" altLang="zh-CN" sz="3200" dirty="0"/>
              <a:t>Up</a:t>
            </a:r>
            <a:r>
              <a:rPr kumimoji="1" lang="zh-CN" altLang="en-US" sz="3200" dirty="0"/>
              <a:t> </a:t>
            </a:r>
            <a:r>
              <a:rPr kumimoji="1" lang="en-US" altLang="zh-CN" sz="3200" dirty="0"/>
              <a:t>&amp;</a:t>
            </a:r>
            <a:r>
              <a:rPr kumimoji="1" lang="zh-CN" altLang="en-US" sz="3200" dirty="0"/>
              <a:t> </a:t>
            </a:r>
            <a:r>
              <a:rPr kumimoji="1" lang="en-US" altLang="zh-CN" sz="3200" dirty="0"/>
              <a:t>Prompt</a:t>
            </a:r>
          </a:p>
        </p:txBody>
      </p:sp>
      <p:sp>
        <p:nvSpPr>
          <p:cNvPr id="9" name="内容占位符 2">
            <a:extLst>
              <a:ext uri="{FF2B5EF4-FFF2-40B4-BE49-F238E27FC236}">
                <a16:creationId xmlns:a16="http://schemas.microsoft.com/office/drawing/2014/main" id="{D808DA4E-B903-B146-8EAA-5315C3F3F91C}"/>
              </a:ext>
            </a:extLst>
          </p:cNvPr>
          <p:cNvSpPr txBox="1">
            <a:spLocks/>
          </p:cNvSpPr>
          <p:nvPr/>
        </p:nvSpPr>
        <p:spPr>
          <a:xfrm>
            <a:off x="481757" y="1386522"/>
            <a:ext cx="3888431" cy="5210829"/>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682625" lvl="1" indent="-457200">
              <a:lnSpc>
                <a:spcPct val="130000"/>
              </a:lnSpc>
              <a:buClr>
                <a:srgbClr val="6FC4F7"/>
              </a:buClr>
              <a:buFont typeface="+mj-lt"/>
              <a:buAutoNum type="arabicPeriod"/>
            </a:pPr>
            <a:r>
              <a:rPr kumimoji="1" lang="en-US" altLang="zh-CN" sz="2400" dirty="0">
                <a:solidFill>
                  <a:srgbClr val="59595A"/>
                </a:solidFill>
                <a:latin typeface="Gill Sans MT" panose="020B0502020104020203" pitchFamily="34" charset="0"/>
              </a:rPr>
              <a:t>Model</a:t>
            </a:r>
            <a:r>
              <a:rPr kumimoji="1" lang="zh-CN" altLang="en-US" sz="2400" dirty="0">
                <a:solidFill>
                  <a:srgbClr val="59595A"/>
                </a:solidFill>
                <a:latin typeface="Gill Sans MT" panose="020B0502020104020203" pitchFamily="34" charset="0"/>
              </a:rPr>
              <a:t> </a:t>
            </a:r>
            <a:r>
              <a:rPr kumimoji="1" lang="en-US" altLang="zh-CN" sz="2400" dirty="0">
                <a:solidFill>
                  <a:srgbClr val="59595A"/>
                </a:solidFill>
                <a:latin typeface="Gill Sans MT" panose="020B0502020104020203" pitchFamily="34" charset="0"/>
              </a:rPr>
              <a:t>size</a:t>
            </a:r>
            <a:r>
              <a:rPr kumimoji="1" lang="zh-CN" altLang="en-US" sz="2400" dirty="0">
                <a:solidFill>
                  <a:srgbClr val="59595A"/>
                </a:solidFill>
                <a:latin typeface="Gill Sans MT" panose="020B0502020104020203" pitchFamily="34" charset="0"/>
              </a:rPr>
              <a:t> </a:t>
            </a:r>
            <a:r>
              <a:rPr kumimoji="1" lang="en-US" altLang="zh-CN" sz="2400" dirty="0">
                <a:solidFill>
                  <a:srgbClr val="59595A"/>
                </a:solidFill>
                <a:latin typeface="Gill Sans MT" panose="020B0502020104020203" pitchFamily="34" charset="0"/>
              </a:rPr>
              <a:t>bigger</a:t>
            </a:r>
            <a:r>
              <a:rPr kumimoji="1" lang="zh-CN" altLang="en-US" sz="2400" dirty="0">
                <a:solidFill>
                  <a:srgbClr val="59595A"/>
                </a:solidFill>
                <a:latin typeface="Gill Sans MT" panose="020B0502020104020203" pitchFamily="34" charset="0"/>
              </a:rPr>
              <a:t> </a:t>
            </a:r>
            <a:r>
              <a:rPr kumimoji="1" lang="en-US" altLang="zh-CN" sz="2400" dirty="0">
                <a:solidFill>
                  <a:srgbClr val="59595A"/>
                </a:solidFill>
                <a:latin typeface="Gill Sans MT" panose="020B0502020104020203" pitchFamily="34" charset="0"/>
              </a:rPr>
              <a:t>is</a:t>
            </a:r>
            <a:r>
              <a:rPr kumimoji="1" lang="zh-CN" altLang="en-US" sz="2400" dirty="0">
                <a:solidFill>
                  <a:srgbClr val="59595A"/>
                </a:solidFill>
                <a:latin typeface="Gill Sans MT" panose="020B0502020104020203" pitchFamily="34" charset="0"/>
              </a:rPr>
              <a:t> </a:t>
            </a:r>
            <a:r>
              <a:rPr kumimoji="1" lang="en-US" altLang="zh-CN" sz="2400" dirty="0">
                <a:solidFill>
                  <a:srgbClr val="59595A"/>
                </a:solidFill>
                <a:latin typeface="Gill Sans MT" panose="020B0502020104020203" pitchFamily="34" charset="0"/>
              </a:rPr>
              <a:t>better.</a:t>
            </a:r>
          </a:p>
          <a:p>
            <a:pPr marL="682625" lvl="1" indent="-457200">
              <a:lnSpc>
                <a:spcPct val="130000"/>
              </a:lnSpc>
              <a:buClr>
                <a:srgbClr val="6FC4F7"/>
              </a:buClr>
              <a:buFont typeface="+mj-lt"/>
              <a:buAutoNum type="arabicPeriod"/>
            </a:pPr>
            <a:r>
              <a:rPr kumimoji="1" lang="en-US" altLang="zh-CN" sz="2400" dirty="0">
                <a:solidFill>
                  <a:srgbClr val="59595A"/>
                </a:solidFill>
                <a:latin typeface="Gill Sans MT" panose="020B0502020104020203" pitchFamily="34" charset="0"/>
              </a:rPr>
              <a:t>Optimal model size increases very quickly.</a:t>
            </a:r>
          </a:p>
        </p:txBody>
      </p:sp>
      <p:pic>
        <p:nvPicPr>
          <p:cNvPr id="6" name="图片 5">
            <a:extLst>
              <a:ext uri="{FF2B5EF4-FFF2-40B4-BE49-F238E27FC236}">
                <a16:creationId xmlns:a16="http://schemas.microsoft.com/office/drawing/2014/main" id="{E95C545D-9921-DE41-83FF-D18AC605EA87}"/>
              </a:ext>
            </a:extLst>
          </p:cNvPr>
          <p:cNvPicPr>
            <a:picLocks noChangeAspect="1"/>
          </p:cNvPicPr>
          <p:nvPr/>
        </p:nvPicPr>
        <p:blipFill>
          <a:blip r:embed="rId3"/>
          <a:stretch>
            <a:fillRect/>
          </a:stretch>
        </p:blipFill>
        <p:spPr>
          <a:xfrm>
            <a:off x="4678506" y="1463331"/>
            <a:ext cx="6892483" cy="2053242"/>
          </a:xfrm>
          <a:prstGeom prst="rect">
            <a:avLst/>
          </a:prstGeom>
        </p:spPr>
      </p:pic>
      <p:pic>
        <p:nvPicPr>
          <p:cNvPr id="7" name="图片 6">
            <a:extLst>
              <a:ext uri="{FF2B5EF4-FFF2-40B4-BE49-F238E27FC236}">
                <a16:creationId xmlns:a16="http://schemas.microsoft.com/office/drawing/2014/main" id="{887F75C4-2906-7D47-A552-EA6316E88589}"/>
              </a:ext>
            </a:extLst>
          </p:cNvPr>
          <p:cNvPicPr>
            <a:picLocks noChangeAspect="1"/>
          </p:cNvPicPr>
          <p:nvPr/>
        </p:nvPicPr>
        <p:blipFill>
          <a:blip r:embed="rId4"/>
          <a:stretch>
            <a:fillRect/>
          </a:stretch>
        </p:blipFill>
        <p:spPr>
          <a:xfrm>
            <a:off x="4992400" y="3758349"/>
            <a:ext cx="6408712" cy="2476900"/>
          </a:xfrm>
          <a:prstGeom prst="rect">
            <a:avLst/>
          </a:prstGeom>
        </p:spPr>
      </p:pic>
    </p:spTree>
    <p:extLst>
      <p:ext uri="{BB962C8B-B14F-4D97-AF65-F5344CB8AC3E}">
        <p14:creationId xmlns:p14="http://schemas.microsoft.com/office/powerpoint/2010/main" val="284919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D1912716-4C4E-B744-92D7-5462DE363F7D}"/>
              </a:ext>
            </a:extLst>
          </p:cNvPr>
          <p:cNvSpPr txBox="1">
            <a:spLocks/>
          </p:cNvSpPr>
          <p:nvPr/>
        </p:nvSpPr>
        <p:spPr>
          <a:xfrm>
            <a:off x="623635" y="1061061"/>
            <a:ext cx="10963473" cy="589190"/>
          </a:xfrm>
          <a:prstGeom prst="rect">
            <a:avLst/>
          </a:prstGeom>
        </p:spPr>
        <p:txBody>
          <a:bodyPr anchor="ctr"/>
          <a:lstStyle>
            <a:lvl1pPr algn="l" rtl="0" eaLnBrk="1" fontAlgn="base" hangingPunct="1">
              <a:spcBef>
                <a:spcPct val="0"/>
              </a:spcBef>
              <a:spcAft>
                <a:spcPct val="0"/>
              </a:spcAft>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endParaRPr kumimoji="1" lang="en-US" sz="3200" dirty="0"/>
          </a:p>
        </p:txBody>
      </p:sp>
      <p:sp>
        <p:nvSpPr>
          <p:cNvPr id="4" name="标题 3">
            <a:extLst>
              <a:ext uri="{FF2B5EF4-FFF2-40B4-BE49-F238E27FC236}">
                <a16:creationId xmlns:a16="http://schemas.microsoft.com/office/drawing/2014/main" id="{FF4EE0F1-6043-EF46-A8D6-5C29AD3CAEF4}"/>
              </a:ext>
            </a:extLst>
          </p:cNvPr>
          <p:cNvSpPr>
            <a:spLocks noGrp="1"/>
          </p:cNvSpPr>
          <p:nvPr>
            <p:ph type="title"/>
          </p:nvPr>
        </p:nvSpPr>
        <p:spPr/>
        <p:txBody>
          <a:bodyPr/>
          <a:lstStyle/>
          <a:p>
            <a:r>
              <a:rPr kumimoji="1" lang="lt-LT" altLang="zh-CN" sz="3200" dirty="0"/>
              <a:t>Limitat</a:t>
            </a:r>
            <a:r>
              <a:rPr kumimoji="1" lang="en-US" altLang="zh-CN" sz="3200" dirty="0"/>
              <a:t>ions</a:t>
            </a:r>
            <a:r>
              <a:rPr kumimoji="1" lang="zh-CN" altLang="en-US" sz="3200" dirty="0"/>
              <a:t> </a:t>
            </a:r>
            <a:r>
              <a:rPr kumimoji="1" lang="en-US" altLang="zh-CN" sz="3200" dirty="0"/>
              <a:t>of</a:t>
            </a:r>
            <a:r>
              <a:rPr kumimoji="1" lang="zh-CN" altLang="en-US" sz="3200" dirty="0"/>
              <a:t> </a:t>
            </a:r>
            <a:r>
              <a:rPr kumimoji="1" lang="en-US" altLang="zh-CN" sz="3200" dirty="0"/>
              <a:t>Pre-training</a:t>
            </a:r>
            <a:r>
              <a:rPr kumimoji="1" lang="zh-CN" altLang="en-US" sz="3200" dirty="0"/>
              <a:t> </a:t>
            </a:r>
            <a:r>
              <a:rPr kumimoji="1" lang="en-US" altLang="zh-CN" sz="3200" dirty="0"/>
              <a:t>to</a:t>
            </a:r>
            <a:r>
              <a:rPr kumimoji="1" lang="zh-CN" altLang="en-US" sz="3200" dirty="0"/>
              <a:t> </a:t>
            </a:r>
            <a:r>
              <a:rPr kumimoji="1" lang="en-US" altLang="zh-CN" sz="3200" dirty="0"/>
              <a:t>Fine-tuning</a:t>
            </a:r>
            <a:r>
              <a:rPr kumimoji="1" lang="zh-CN" altLang="en-US" sz="3200" dirty="0"/>
              <a:t> </a:t>
            </a:r>
            <a:r>
              <a:rPr kumimoji="1" lang="en-US" altLang="zh-CN" sz="3200" dirty="0"/>
              <a:t>like</a:t>
            </a:r>
            <a:r>
              <a:rPr kumimoji="1" lang="zh-CN" altLang="en-US" sz="3200" dirty="0"/>
              <a:t> </a:t>
            </a:r>
            <a:r>
              <a:rPr kumimoji="1" lang="en-US" altLang="zh-CN" sz="3200" dirty="0"/>
              <a:t>BERT</a:t>
            </a:r>
          </a:p>
        </p:txBody>
      </p:sp>
      <p:sp>
        <p:nvSpPr>
          <p:cNvPr id="3" name="对角圆角矩形 2">
            <a:extLst>
              <a:ext uri="{FF2B5EF4-FFF2-40B4-BE49-F238E27FC236}">
                <a16:creationId xmlns:a16="http://schemas.microsoft.com/office/drawing/2014/main" id="{07CCAA50-8A37-F842-8AAD-46864C1FA17D}"/>
              </a:ext>
            </a:extLst>
          </p:cNvPr>
          <p:cNvSpPr/>
          <p:nvPr/>
        </p:nvSpPr>
        <p:spPr bwMode="auto">
          <a:xfrm>
            <a:off x="697781" y="2909513"/>
            <a:ext cx="1947600" cy="2016224"/>
          </a:xfrm>
          <a:prstGeom prst="round2Diag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bg1"/>
                </a:solidFill>
                <a:effectLst/>
                <a:latin typeface="Arial" charset="0"/>
                <a:ea typeface="SimSun" pitchFamily="2" charset="-122"/>
              </a:rPr>
              <a:t>Word</a:t>
            </a:r>
            <a:r>
              <a:rPr kumimoji="0" lang="zh-CN" altLang="en-US" sz="1800" b="1" i="0" u="none" strike="noStrike" cap="none" normalizeH="0" baseline="0" dirty="0">
                <a:ln>
                  <a:noFill/>
                </a:ln>
                <a:solidFill>
                  <a:schemeClr val="bg1"/>
                </a:solidFill>
                <a:effectLst/>
                <a:latin typeface="Arial" charset="0"/>
                <a:ea typeface="SimSun" pitchFamily="2" charset="-122"/>
              </a:rPr>
              <a:t> </a:t>
            </a:r>
            <a:r>
              <a:rPr kumimoji="0" lang="en-US" altLang="zh-CN" sz="1800" b="1" i="0" u="none" strike="noStrike" cap="none" normalizeH="0" baseline="0" dirty="0">
                <a:ln>
                  <a:noFill/>
                </a:ln>
                <a:solidFill>
                  <a:schemeClr val="bg1"/>
                </a:solidFill>
                <a:effectLst/>
                <a:latin typeface="Arial" charset="0"/>
                <a:ea typeface="SimSun" pitchFamily="2" charset="-122"/>
              </a:rPr>
              <a:t>vector</a:t>
            </a:r>
            <a:r>
              <a:rPr lang="en-US" altLang="zh-CN" b="1" dirty="0">
                <a:solidFill>
                  <a:schemeClr val="bg1"/>
                </a:solidFill>
                <a:latin typeface="Arial" charset="0"/>
                <a:ea typeface="SimSun" pitchFamily="2" charset="-122"/>
              </a:rPr>
              <a:t>s</a:t>
            </a:r>
            <a:r>
              <a:rPr lang="zh-CN" altLang="en-US" b="1" dirty="0">
                <a:solidFill>
                  <a:schemeClr val="bg1"/>
                </a:solidFill>
                <a:latin typeface="Arial" charset="0"/>
                <a:ea typeface="SimSun" pitchFamily="2" charset="-122"/>
              </a:rPr>
              <a:t> </a:t>
            </a:r>
            <a:r>
              <a:rPr lang="en-US" altLang="zh-CN" b="1" dirty="0">
                <a:solidFill>
                  <a:schemeClr val="bg1"/>
                </a:solidFill>
                <a:latin typeface="Arial" charset="0"/>
                <a:ea typeface="SimSun" pitchFamily="2" charset="-122"/>
              </a:rPr>
              <a:t>+</a:t>
            </a:r>
            <a:r>
              <a:rPr lang="zh-CN" altLang="en-US" b="1" dirty="0">
                <a:solidFill>
                  <a:schemeClr val="bg1"/>
                </a:solidFill>
                <a:latin typeface="Arial" charset="0"/>
                <a:ea typeface="SimSun" pitchFamily="2" charset="-122"/>
              </a:rPr>
              <a:t> </a:t>
            </a:r>
            <a:r>
              <a:rPr lang="en-US" altLang="zh-CN" b="1" dirty="0">
                <a:solidFill>
                  <a:schemeClr val="bg1"/>
                </a:solidFill>
                <a:latin typeface="Arial" charset="0"/>
                <a:ea typeface="SimSun" pitchFamily="2" charset="-122"/>
              </a:rPr>
              <a:t>task</a:t>
            </a:r>
            <a:r>
              <a:rPr lang="zh-CN" altLang="en-US" b="1" dirty="0">
                <a:solidFill>
                  <a:schemeClr val="bg1"/>
                </a:solidFill>
                <a:latin typeface="Arial" charset="0"/>
                <a:ea typeface="SimSun" pitchFamily="2" charset="-122"/>
              </a:rPr>
              <a:t> </a:t>
            </a:r>
            <a:r>
              <a:rPr lang="en-US" altLang="zh-CN" b="1" dirty="0">
                <a:solidFill>
                  <a:schemeClr val="bg1"/>
                </a:solidFill>
                <a:latin typeface="Arial" charset="0"/>
                <a:ea typeface="SimSun" pitchFamily="2" charset="-122"/>
              </a:rPr>
              <a:t>specific</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9" name="对角圆角矩形 8">
            <a:extLst>
              <a:ext uri="{FF2B5EF4-FFF2-40B4-BE49-F238E27FC236}">
                <a16:creationId xmlns:a16="http://schemas.microsoft.com/office/drawing/2014/main" id="{84B552A0-CAE3-7946-847A-4293789EB7CA}"/>
              </a:ext>
            </a:extLst>
          </p:cNvPr>
          <p:cNvSpPr/>
          <p:nvPr/>
        </p:nvSpPr>
        <p:spPr bwMode="auto">
          <a:xfrm>
            <a:off x="3641884" y="2909513"/>
            <a:ext cx="1947600" cy="2016224"/>
          </a:xfrm>
          <a:prstGeom prst="round2Diag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b="1" dirty="0">
                <a:solidFill>
                  <a:schemeClr val="bg1"/>
                </a:solidFill>
                <a:latin typeface="Arial" charset="0"/>
                <a:ea typeface="SimSun" pitchFamily="2" charset="-122"/>
              </a:rPr>
              <a:t>Multi</a:t>
            </a:r>
            <a:r>
              <a:rPr lang="zh-CN" altLang="en-US" b="1" dirty="0">
                <a:solidFill>
                  <a:schemeClr val="bg1"/>
                </a:solidFill>
                <a:latin typeface="Arial" charset="0"/>
                <a:ea typeface="SimSun" pitchFamily="2" charset="-122"/>
              </a:rPr>
              <a:t> </a:t>
            </a:r>
            <a:r>
              <a:rPr lang="en-US" altLang="zh-CN" b="1" dirty="0">
                <a:solidFill>
                  <a:schemeClr val="bg1"/>
                </a:solidFill>
                <a:latin typeface="Arial" charset="0"/>
                <a:ea typeface="SimSun" pitchFamily="2" charset="-122"/>
              </a:rPr>
              <a:t>layer</a:t>
            </a:r>
            <a:r>
              <a:rPr lang="zh-CN" altLang="en-US" b="1" dirty="0">
                <a:solidFill>
                  <a:schemeClr val="bg1"/>
                </a:solidFill>
                <a:latin typeface="Arial" charset="0"/>
                <a:ea typeface="SimSun" pitchFamily="2" charset="-122"/>
              </a:rPr>
              <a:t> </a:t>
            </a:r>
            <a:r>
              <a:rPr lang="en-US" altLang="zh-CN" b="1" dirty="0">
                <a:solidFill>
                  <a:schemeClr val="bg1"/>
                </a:solidFill>
                <a:latin typeface="Arial" charset="0"/>
                <a:ea typeface="SimSun" pitchFamily="2" charset="-122"/>
              </a:rPr>
              <a:t>RNN</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0" name="对角圆角矩形 9">
            <a:extLst>
              <a:ext uri="{FF2B5EF4-FFF2-40B4-BE49-F238E27FC236}">
                <a16:creationId xmlns:a16="http://schemas.microsoft.com/office/drawing/2014/main" id="{6E7CF963-3A6B-4A48-B5E5-78BD3E505BE6}"/>
              </a:ext>
            </a:extLst>
          </p:cNvPr>
          <p:cNvSpPr/>
          <p:nvPr/>
        </p:nvSpPr>
        <p:spPr bwMode="auto">
          <a:xfrm>
            <a:off x="6585987" y="2909513"/>
            <a:ext cx="1947600" cy="2016224"/>
          </a:xfrm>
          <a:prstGeom prst="round2Diag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bg1"/>
                </a:solidFill>
                <a:effectLst/>
                <a:latin typeface="Arial" charset="0"/>
                <a:ea typeface="SimSun" pitchFamily="2" charset="-122"/>
              </a:rPr>
              <a:t>Transformer</a:t>
            </a:r>
            <a:r>
              <a:rPr kumimoji="0" lang="zh-CN" altLang="en-US" sz="1800" b="1" i="0" u="none" strike="noStrike" cap="none" normalizeH="0" baseline="0" dirty="0">
                <a:ln>
                  <a:noFill/>
                </a:ln>
                <a:solidFill>
                  <a:schemeClr val="bg1"/>
                </a:solidFill>
                <a:effectLst/>
                <a:latin typeface="Arial" charset="0"/>
                <a:ea typeface="SimSun" pitchFamily="2" charset="-122"/>
              </a:rPr>
              <a:t> </a:t>
            </a:r>
            <a:r>
              <a:rPr kumimoji="0" lang="en-US" altLang="zh-CN" sz="1800" b="1" i="0" u="none" strike="noStrike" cap="none" normalizeH="0" baseline="0" dirty="0">
                <a:ln>
                  <a:noFill/>
                </a:ln>
                <a:solidFill>
                  <a:schemeClr val="bg1"/>
                </a:solidFill>
                <a:effectLst/>
                <a:latin typeface="Arial" charset="0"/>
                <a:ea typeface="SimSun" pitchFamily="2" charset="-122"/>
              </a:rPr>
              <a:t>Pre-training</a:t>
            </a:r>
            <a:r>
              <a:rPr kumimoji="0" lang="zh-CN" altLang="en-US" sz="1800" b="1" i="0" u="none" strike="noStrike" cap="none" normalizeH="0" baseline="0" dirty="0">
                <a:ln>
                  <a:noFill/>
                </a:ln>
                <a:solidFill>
                  <a:schemeClr val="bg1"/>
                </a:solidFill>
                <a:effectLst/>
                <a:latin typeface="Arial" charset="0"/>
                <a:ea typeface="SimSun" pitchFamily="2" charset="-122"/>
              </a:rPr>
              <a:t> </a:t>
            </a:r>
            <a:r>
              <a:rPr kumimoji="0" lang="en-US" altLang="zh-CN" sz="1800" b="1" i="0" u="none" strike="noStrike" cap="none" normalizeH="0" baseline="0" dirty="0">
                <a:ln>
                  <a:noFill/>
                </a:ln>
                <a:solidFill>
                  <a:schemeClr val="bg1"/>
                </a:solidFill>
                <a:effectLst/>
                <a:latin typeface="Arial" charset="0"/>
                <a:ea typeface="SimSun" pitchFamily="2" charset="-122"/>
              </a:rPr>
              <a:t>+</a:t>
            </a:r>
            <a:r>
              <a:rPr kumimoji="0" lang="zh-CN" altLang="en-US" sz="1800" b="1" i="0" u="none" strike="noStrike" cap="none" normalizeH="0" baseline="0" dirty="0">
                <a:ln>
                  <a:noFill/>
                </a:ln>
                <a:solidFill>
                  <a:schemeClr val="bg1"/>
                </a:solidFill>
                <a:effectLst/>
                <a:latin typeface="Arial" charset="0"/>
                <a:ea typeface="SimSun" pitchFamily="2" charset="-122"/>
              </a:rPr>
              <a:t> </a:t>
            </a:r>
            <a:r>
              <a:rPr kumimoji="0" lang="en-US" altLang="zh-CN" sz="1800" b="1" i="0" u="none" strike="noStrike" cap="none" normalizeH="0" baseline="0" dirty="0">
                <a:ln>
                  <a:noFill/>
                </a:ln>
                <a:solidFill>
                  <a:schemeClr val="bg1"/>
                </a:solidFill>
                <a:effectLst/>
                <a:latin typeface="Arial" charset="0"/>
                <a:ea typeface="SimSun" pitchFamily="2" charset="-122"/>
              </a:rPr>
              <a:t>Fine</a:t>
            </a:r>
            <a:r>
              <a:rPr lang="en-US" altLang="zh-CN" b="1" dirty="0">
                <a:solidFill>
                  <a:schemeClr val="bg1"/>
                </a:solidFill>
                <a:latin typeface="Arial" charset="0"/>
                <a:ea typeface="SimSun" pitchFamily="2" charset="-122"/>
              </a:rPr>
              <a:t>-tuning</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sp>
        <p:nvSpPr>
          <p:cNvPr id="11" name="对角圆角矩形 10">
            <a:extLst>
              <a:ext uri="{FF2B5EF4-FFF2-40B4-BE49-F238E27FC236}">
                <a16:creationId xmlns:a16="http://schemas.microsoft.com/office/drawing/2014/main" id="{C510CB6C-1407-7A45-9A9E-FC1C5B24F11E}"/>
              </a:ext>
            </a:extLst>
          </p:cNvPr>
          <p:cNvSpPr/>
          <p:nvPr/>
        </p:nvSpPr>
        <p:spPr bwMode="auto">
          <a:xfrm>
            <a:off x="9530089" y="2909513"/>
            <a:ext cx="1947600" cy="2016224"/>
          </a:xfrm>
          <a:prstGeom prst="round2Diag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1800" b="1" i="0" u="none" strike="noStrike" cap="none" normalizeH="0" baseline="0" dirty="0">
                <a:ln>
                  <a:noFill/>
                </a:ln>
                <a:solidFill>
                  <a:schemeClr val="bg1"/>
                </a:solidFill>
                <a:effectLst/>
                <a:latin typeface="Arial" charset="0"/>
                <a:ea typeface="SimSun" pitchFamily="2" charset="-122"/>
              </a:rPr>
              <a:t>Prompt</a:t>
            </a:r>
            <a:r>
              <a:rPr kumimoji="0" lang="zh-CN" altLang="en-US" sz="1800" b="1" i="0" u="none" strike="noStrike" cap="none" normalizeH="0" baseline="0" dirty="0">
                <a:ln>
                  <a:noFill/>
                </a:ln>
                <a:solidFill>
                  <a:schemeClr val="bg1"/>
                </a:solidFill>
                <a:effectLst/>
                <a:latin typeface="Arial" charset="0"/>
                <a:ea typeface="SimSun" pitchFamily="2" charset="-122"/>
              </a:rPr>
              <a:t> </a:t>
            </a:r>
            <a:r>
              <a:rPr kumimoji="0" lang="en-US" altLang="zh-CN" sz="1800" b="1" i="0" u="none" strike="noStrike" cap="none" normalizeH="0" baseline="0" dirty="0">
                <a:ln>
                  <a:noFill/>
                </a:ln>
                <a:solidFill>
                  <a:schemeClr val="bg1"/>
                </a:solidFill>
                <a:effectLst/>
                <a:latin typeface="Arial" charset="0"/>
                <a:ea typeface="SimSun" pitchFamily="2" charset="-122"/>
              </a:rPr>
              <a:t>+</a:t>
            </a:r>
            <a:r>
              <a:rPr lang="zh-CN" altLang="en-US" b="1" dirty="0">
                <a:solidFill>
                  <a:schemeClr val="bg1"/>
                </a:solidFill>
                <a:latin typeface="Arial" charset="0"/>
                <a:ea typeface="SimSun" pitchFamily="2" charset="-122"/>
              </a:rPr>
              <a:t> </a:t>
            </a:r>
            <a:r>
              <a:rPr lang="en-US" altLang="zh-CN" b="1" dirty="0">
                <a:solidFill>
                  <a:schemeClr val="bg1"/>
                </a:solidFill>
                <a:latin typeface="Arial" charset="0"/>
                <a:ea typeface="SimSun" pitchFamily="2" charset="-122"/>
              </a:rPr>
              <a:t>Context</a:t>
            </a:r>
            <a:r>
              <a:rPr lang="zh-CN" altLang="en-US" b="1" dirty="0">
                <a:solidFill>
                  <a:schemeClr val="bg1"/>
                </a:solidFill>
                <a:latin typeface="Arial" charset="0"/>
                <a:ea typeface="SimSun" pitchFamily="2" charset="-122"/>
              </a:rPr>
              <a:t> </a:t>
            </a:r>
            <a:r>
              <a:rPr lang="en-US" altLang="zh-CN" b="1" dirty="0">
                <a:solidFill>
                  <a:schemeClr val="bg1"/>
                </a:solidFill>
                <a:latin typeface="Arial" charset="0"/>
                <a:ea typeface="SimSun" pitchFamily="2" charset="-122"/>
              </a:rPr>
              <a:t>Learning</a:t>
            </a:r>
            <a:endParaRPr kumimoji="0" lang="zh-CN" altLang="en-US" sz="1800" b="1" i="0" u="none" strike="noStrike" cap="none" normalizeH="0" baseline="0" dirty="0">
              <a:ln>
                <a:noFill/>
              </a:ln>
              <a:solidFill>
                <a:schemeClr val="bg1"/>
              </a:solidFill>
              <a:effectLst/>
              <a:latin typeface="Arial" charset="0"/>
              <a:ea typeface="SimSun" pitchFamily="2" charset="-122"/>
            </a:endParaRPr>
          </a:p>
        </p:txBody>
      </p:sp>
      <p:cxnSp>
        <p:nvCxnSpPr>
          <p:cNvPr id="7" name="直线箭头连接符 6">
            <a:extLst>
              <a:ext uri="{FF2B5EF4-FFF2-40B4-BE49-F238E27FC236}">
                <a16:creationId xmlns:a16="http://schemas.microsoft.com/office/drawing/2014/main" id="{5FB681C9-D08F-A44E-A4E5-1F2E2A7629B8}"/>
              </a:ext>
            </a:extLst>
          </p:cNvPr>
          <p:cNvCxnSpPr>
            <a:cxnSpLocks/>
          </p:cNvCxnSpPr>
          <p:nvPr/>
        </p:nvCxnSpPr>
        <p:spPr bwMode="auto">
          <a:xfrm>
            <a:off x="2645381" y="3917625"/>
            <a:ext cx="996503" cy="0"/>
          </a:xfrm>
          <a:prstGeom prst="straightConnector1">
            <a:avLst/>
          </a:prstGeom>
          <a:noFill/>
          <a:ln w="28575" cap="flat" cmpd="sng" algn="ctr">
            <a:solidFill>
              <a:srgbClr val="374154"/>
            </a:solidFill>
            <a:prstDash val="solid"/>
            <a:round/>
            <a:headEnd type="none" w="med" len="med"/>
            <a:tailEnd type="triangle"/>
          </a:ln>
          <a:effectLst/>
        </p:spPr>
      </p:cxnSp>
      <p:cxnSp>
        <p:nvCxnSpPr>
          <p:cNvPr id="15" name="直线箭头连接符 14">
            <a:extLst>
              <a:ext uri="{FF2B5EF4-FFF2-40B4-BE49-F238E27FC236}">
                <a16:creationId xmlns:a16="http://schemas.microsoft.com/office/drawing/2014/main" id="{60E296A8-2EE1-5B46-88FE-75999DF049EC}"/>
              </a:ext>
            </a:extLst>
          </p:cNvPr>
          <p:cNvCxnSpPr>
            <a:cxnSpLocks/>
          </p:cNvCxnSpPr>
          <p:nvPr/>
        </p:nvCxnSpPr>
        <p:spPr bwMode="auto">
          <a:xfrm>
            <a:off x="5589484" y="3917625"/>
            <a:ext cx="996503" cy="0"/>
          </a:xfrm>
          <a:prstGeom prst="straightConnector1">
            <a:avLst/>
          </a:prstGeom>
          <a:noFill/>
          <a:ln w="28575" cap="flat" cmpd="sng" algn="ctr">
            <a:solidFill>
              <a:srgbClr val="374154"/>
            </a:solidFill>
            <a:prstDash val="solid"/>
            <a:round/>
            <a:headEnd type="none" w="med" len="med"/>
            <a:tailEnd type="triangle"/>
          </a:ln>
          <a:effectLst/>
        </p:spPr>
      </p:cxnSp>
      <p:cxnSp>
        <p:nvCxnSpPr>
          <p:cNvPr id="16" name="直线箭头连接符 15">
            <a:extLst>
              <a:ext uri="{FF2B5EF4-FFF2-40B4-BE49-F238E27FC236}">
                <a16:creationId xmlns:a16="http://schemas.microsoft.com/office/drawing/2014/main" id="{64B96152-1B3F-4D4A-B255-ADA0B0E34A72}"/>
              </a:ext>
            </a:extLst>
          </p:cNvPr>
          <p:cNvCxnSpPr>
            <a:cxnSpLocks/>
          </p:cNvCxnSpPr>
          <p:nvPr/>
        </p:nvCxnSpPr>
        <p:spPr bwMode="auto">
          <a:xfrm>
            <a:off x="8533586" y="3917625"/>
            <a:ext cx="996503" cy="0"/>
          </a:xfrm>
          <a:prstGeom prst="straightConnector1">
            <a:avLst/>
          </a:prstGeom>
          <a:noFill/>
          <a:ln w="28575" cap="flat" cmpd="sng" algn="ctr">
            <a:solidFill>
              <a:srgbClr val="374154"/>
            </a:solidFill>
            <a:prstDash val="solid"/>
            <a:round/>
            <a:headEnd type="none" w="med" len="med"/>
            <a:tailEnd type="triangle"/>
          </a:ln>
          <a:effectLst/>
        </p:spPr>
      </p:cxnSp>
    </p:spTree>
    <p:extLst>
      <p:ext uri="{BB962C8B-B14F-4D97-AF65-F5344CB8AC3E}">
        <p14:creationId xmlns:p14="http://schemas.microsoft.com/office/powerpoint/2010/main" val="76333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About</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LLM</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(Large</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Language</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Models)</a:t>
            </a:r>
            <a:endParaRPr kumimoji="1" lang="zh-CN" altLang="en-US" dirty="0">
              <a:solidFill>
                <a:srgbClr val="FFC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052736"/>
            <a:ext cx="11458400"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What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are</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(Large</a:t>
            </a:r>
            <a:r>
              <a:rPr lang="zh-CN" altLang="en-US" sz="2400" dirty="0">
                <a:solidFill>
                  <a:schemeClr val="tx1"/>
                </a:solidFill>
                <a:latin typeface="Gill Sans MT" panose="020B0502020104020203" pitchFamily="34" charset="0"/>
                <a:sym typeface="Huawei Sans" panose="020C0503030203020204"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Language</a:t>
            </a:r>
            <a:r>
              <a:rPr lang="zh-CN" altLang="en-US" sz="2400" dirty="0">
                <a:solidFill>
                  <a:schemeClr val="tx1"/>
                </a:solidFill>
                <a:latin typeface="Gill Sans MT" panose="020B0502020104020203" pitchFamily="34" charset="0"/>
                <a:sym typeface="Huawei Sans" panose="020C0503030203020204"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Models)</a:t>
            </a:r>
            <a:endParaRPr lang="en-US" altLang="zh-CN" sz="2400" dirty="0">
              <a:solidFill>
                <a:schemeClr val="tx1"/>
              </a:solidFill>
              <a:latin typeface="Gill Sans MT" panose="020B0502020104020203" pitchFamily="34" charset="0"/>
            </a:endParaRP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BERT/RoBERTa</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(Encoder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GPT-3</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(Decoder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T5/BART</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(Encoder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Decoder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How</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to</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use</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and</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Adapt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Prompting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for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few-shot</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Prompting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as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fine-tuning</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In-context</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learning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(Instruction</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learning)</a:t>
            </a:r>
          </a:p>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Downstream</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Task</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and</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Data</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NLP</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downstream</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Task</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Data</a:t>
            </a: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kumimoji="1" lang="en-US" altLang="zh-CN" sz="3200" dirty="0" err="1"/>
              <a:t>ELMo</a:t>
            </a:r>
            <a:r>
              <a:rPr kumimoji="1" lang="en-US" altLang="zh-CN" sz="3200" dirty="0"/>
              <a:t> (</a:t>
            </a:r>
            <a:r>
              <a:rPr kumimoji="1" lang="en-US" altLang="zh-CN" sz="3200" dirty="0" err="1"/>
              <a:t>Em</a:t>
            </a:r>
            <a:r>
              <a:rPr kumimoji="1" lang="en-US" altLang="zh-CN" sz="3200" dirty="0"/>
              <a:t>-beddings from Language Models)</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kumimoji="1" lang="en-US" altLang="zh-CN" dirty="0">
                <a:solidFill>
                  <a:srgbClr val="59595A"/>
                </a:solidFill>
                <a:latin typeface="Gill Sans MT" panose="020B0502020104020203" pitchFamily="34" charset="0"/>
              </a:rPr>
              <a:t>Train two separate unidirectional LMs (left-to-right and right-to-left) based on LSTMs</a:t>
            </a:r>
          </a:p>
          <a:p>
            <a:r>
              <a:rPr kumimoji="1" lang="en-US" altLang="zh-CN" dirty="0">
                <a:solidFill>
                  <a:srgbClr val="59595A"/>
                </a:solidFill>
                <a:latin typeface="Gill Sans MT" panose="020B0502020104020203" pitchFamily="34" charset="0"/>
              </a:rPr>
              <a:t>Feature-based approach: pre-trained representations used as input to task-specific models</a:t>
            </a:r>
          </a:p>
          <a:p>
            <a:r>
              <a:rPr kumimoji="1" lang="en-US" altLang="zh-CN" dirty="0">
                <a:solidFill>
                  <a:srgbClr val="59595A"/>
                </a:solidFill>
                <a:latin typeface="Gill Sans MT" panose="020B0502020104020203" pitchFamily="34" charset="0"/>
              </a:rPr>
              <a:t>Trained on single sentences from 1B word benchmark (</a:t>
            </a:r>
            <a:r>
              <a:rPr kumimoji="1" lang="en-US" altLang="zh-CN" dirty="0" err="1">
                <a:solidFill>
                  <a:srgbClr val="59595A"/>
                </a:solidFill>
                <a:latin typeface="Gill Sans MT" panose="020B0502020104020203" pitchFamily="34" charset="0"/>
              </a:rPr>
              <a:t>Chelba</a:t>
            </a:r>
            <a:r>
              <a:rPr kumimoji="1" lang="en-US" altLang="zh-CN" dirty="0">
                <a:solidFill>
                  <a:srgbClr val="59595A"/>
                </a:solidFill>
                <a:latin typeface="Gill Sans MT" panose="020B0502020104020203" pitchFamily="34" charset="0"/>
              </a:rPr>
              <a:t> et al., 2014)</a:t>
            </a:r>
            <a:endParaRPr kumimoji="1" lang="zh-CN" altLang="en-US"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54D3AF92-AE11-0C4A-A3BA-1DEC2D4AB793}"/>
              </a:ext>
            </a:extLst>
          </p:cNvPr>
          <p:cNvPicPr>
            <a:picLocks noChangeAspect="1"/>
          </p:cNvPicPr>
          <p:nvPr/>
        </p:nvPicPr>
        <p:blipFill>
          <a:blip r:embed="rId2"/>
          <a:stretch>
            <a:fillRect/>
          </a:stretch>
        </p:blipFill>
        <p:spPr>
          <a:xfrm rot="912002">
            <a:off x="10366607" y="831396"/>
            <a:ext cx="833377" cy="811154"/>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58171570-6A9F-A04D-897D-56D907AB3077}"/>
              </a:ext>
            </a:extLst>
          </p:cNvPr>
          <p:cNvPicPr>
            <a:picLocks noChangeAspect="1"/>
          </p:cNvPicPr>
          <p:nvPr/>
        </p:nvPicPr>
        <p:blipFill>
          <a:blip r:embed="rId3"/>
          <a:stretch>
            <a:fillRect/>
          </a:stretch>
        </p:blipFill>
        <p:spPr>
          <a:xfrm>
            <a:off x="2626296" y="2862064"/>
            <a:ext cx="6958149" cy="3168352"/>
          </a:xfrm>
          <a:prstGeom prst="rect">
            <a:avLst/>
          </a:prstGeom>
        </p:spPr>
      </p:pic>
    </p:spTree>
    <p:extLst>
      <p:ext uri="{BB962C8B-B14F-4D97-AF65-F5344CB8AC3E}">
        <p14:creationId xmlns:p14="http://schemas.microsoft.com/office/powerpoint/2010/main" val="138385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kumimoji="1" lang="en-US" altLang="zh-CN" sz="3200" dirty="0" err="1"/>
              <a:t>ELMo</a:t>
            </a:r>
            <a:r>
              <a:rPr kumimoji="1" lang="en-US" altLang="zh-CN" sz="3200" dirty="0"/>
              <a:t> (</a:t>
            </a:r>
            <a:r>
              <a:rPr kumimoji="1" lang="en-US" altLang="zh-CN" sz="3200" dirty="0" err="1"/>
              <a:t>Em</a:t>
            </a:r>
            <a:r>
              <a:rPr kumimoji="1" lang="en-US" altLang="zh-CN" sz="3200" dirty="0"/>
              <a:t>-beddings from Language Models)</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08512"/>
          </a:xfrm>
        </p:spPr>
        <p:txBody>
          <a:bodyPr/>
          <a:lstStyle/>
          <a:p>
            <a:r>
              <a:rPr kumimoji="1" lang="en-US" altLang="zh-CN" dirty="0">
                <a:solidFill>
                  <a:srgbClr val="59595A"/>
                </a:solidFill>
                <a:latin typeface="Gill Sans MT" panose="020B0502020104020203" pitchFamily="34" charset="0"/>
              </a:rPr>
              <a:t>Train two separate unidirectional LMs (left-to-right and right-to-left) based on LSTMs</a:t>
            </a:r>
          </a:p>
          <a:p>
            <a:r>
              <a:rPr kumimoji="1" lang="en-US" altLang="zh-CN" dirty="0">
                <a:solidFill>
                  <a:srgbClr val="59595A"/>
                </a:solidFill>
                <a:latin typeface="Gill Sans MT" panose="020B0502020104020203" pitchFamily="34" charset="0"/>
              </a:rPr>
              <a:t>Feature-based approach: pre-trained representations used as input to task-specific models</a:t>
            </a:r>
          </a:p>
          <a:p>
            <a:r>
              <a:rPr kumimoji="1" lang="en-US" altLang="zh-CN" dirty="0">
                <a:solidFill>
                  <a:srgbClr val="59595A"/>
                </a:solidFill>
                <a:latin typeface="Gill Sans MT" panose="020B0502020104020203" pitchFamily="34" charset="0"/>
              </a:rPr>
              <a:t>Trained on single sentences from 1B word benchmark (</a:t>
            </a:r>
            <a:r>
              <a:rPr kumimoji="1" lang="en-US" altLang="zh-CN" dirty="0" err="1">
                <a:solidFill>
                  <a:srgbClr val="59595A"/>
                </a:solidFill>
                <a:latin typeface="Gill Sans MT" panose="020B0502020104020203" pitchFamily="34" charset="0"/>
              </a:rPr>
              <a:t>Chelba</a:t>
            </a:r>
            <a:r>
              <a:rPr kumimoji="1" lang="en-US" altLang="zh-CN" dirty="0">
                <a:solidFill>
                  <a:srgbClr val="59595A"/>
                </a:solidFill>
                <a:latin typeface="Gill Sans MT" panose="020B0502020104020203" pitchFamily="34" charset="0"/>
              </a:rPr>
              <a:t> et al., 2014)</a:t>
            </a:r>
            <a:endParaRPr kumimoji="1" lang="zh-CN" altLang="en-US" dirty="0">
              <a:solidFill>
                <a:srgbClr val="59595A"/>
              </a:solidFill>
              <a:latin typeface="Gill Sans MT" panose="020B0502020104020203" pitchFamily="34" charset="0"/>
            </a:endParaRPr>
          </a:p>
        </p:txBody>
      </p:sp>
      <p:pic>
        <p:nvPicPr>
          <p:cNvPr id="4" name="图片 3">
            <a:extLst>
              <a:ext uri="{FF2B5EF4-FFF2-40B4-BE49-F238E27FC236}">
                <a16:creationId xmlns:a16="http://schemas.microsoft.com/office/drawing/2014/main" id="{54D3AF92-AE11-0C4A-A3BA-1DEC2D4AB793}"/>
              </a:ext>
            </a:extLst>
          </p:cNvPr>
          <p:cNvPicPr>
            <a:picLocks noChangeAspect="1"/>
          </p:cNvPicPr>
          <p:nvPr/>
        </p:nvPicPr>
        <p:blipFill>
          <a:blip r:embed="rId2"/>
          <a:stretch>
            <a:fillRect/>
          </a:stretch>
        </p:blipFill>
        <p:spPr>
          <a:xfrm rot="912002">
            <a:off x="10366607" y="831396"/>
            <a:ext cx="833377" cy="811154"/>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93622725-B3DA-3343-80C1-FB3744707A45}"/>
              </a:ext>
            </a:extLst>
          </p:cNvPr>
          <p:cNvPicPr>
            <a:picLocks noChangeAspect="1"/>
          </p:cNvPicPr>
          <p:nvPr/>
        </p:nvPicPr>
        <p:blipFill>
          <a:blip r:embed="rId3"/>
          <a:stretch>
            <a:fillRect/>
          </a:stretch>
        </p:blipFill>
        <p:spPr>
          <a:xfrm>
            <a:off x="2652824" y="2760343"/>
            <a:ext cx="6891114" cy="3576401"/>
          </a:xfrm>
          <a:prstGeom prst="rect">
            <a:avLst/>
          </a:prstGeom>
        </p:spPr>
      </p:pic>
    </p:spTree>
    <p:extLst>
      <p:ext uri="{BB962C8B-B14F-4D97-AF65-F5344CB8AC3E}">
        <p14:creationId xmlns:p14="http://schemas.microsoft.com/office/powerpoint/2010/main" val="1374466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kumimoji="1" lang="en-US" altLang="zh-CN" sz="3200" dirty="0" err="1"/>
              <a:t>ELMo</a:t>
            </a:r>
            <a:r>
              <a:rPr kumimoji="1" lang="en-US" altLang="zh-CN" sz="3200" dirty="0"/>
              <a:t> (</a:t>
            </a:r>
            <a:r>
              <a:rPr kumimoji="1" lang="en-US" altLang="zh-CN" sz="3200" dirty="0" err="1"/>
              <a:t>Em</a:t>
            </a:r>
            <a:r>
              <a:rPr kumimoji="1" lang="en-US" altLang="zh-CN" sz="3200" dirty="0"/>
              <a:t>-beddings from Language Models)</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340768"/>
            <a:ext cx="10963473" cy="4608512"/>
          </a:xfrm>
        </p:spPr>
        <p:txBody>
          <a:bodyPr/>
          <a:lstStyle/>
          <a:p>
            <a:r>
              <a:rPr kumimoji="1" lang="en-US" altLang="zh-CN" dirty="0">
                <a:solidFill>
                  <a:srgbClr val="59595A"/>
                </a:solidFill>
                <a:latin typeface="Gill Sans MT" panose="020B0502020104020203" pitchFamily="34" charset="0"/>
              </a:rPr>
              <a:t>Train one unidirectional LM (left-to-right) based on a deep </a:t>
            </a:r>
            <a:r>
              <a:rPr kumimoji="1" lang="en-US" altLang="zh-CN" dirty="0">
                <a:solidFill>
                  <a:schemeClr val="tx1"/>
                </a:solidFill>
                <a:latin typeface="Gill Sans MT" panose="020B0502020104020203" pitchFamily="34" charset="0"/>
              </a:rPr>
              <a:t>Transformer decoder </a:t>
            </a:r>
          </a:p>
          <a:p>
            <a:r>
              <a:rPr kumimoji="1" lang="en-US" altLang="zh-CN" dirty="0">
                <a:solidFill>
                  <a:schemeClr val="tx1"/>
                </a:solidFill>
                <a:latin typeface="Gill Sans MT" panose="020B0502020104020203" pitchFamily="34" charset="0"/>
              </a:rPr>
              <a:t>Fine-tuning</a:t>
            </a:r>
            <a:r>
              <a:rPr kumimoji="1" lang="en-US" altLang="zh-CN" dirty="0">
                <a:solidFill>
                  <a:srgbClr val="59595A"/>
                </a:solidFill>
                <a:latin typeface="Gill Sans MT" panose="020B0502020104020203" pitchFamily="34" charset="0"/>
              </a:rPr>
              <a:t>: all pre-trained parameters are re-used &amp; updated on downstream tasks</a:t>
            </a:r>
          </a:p>
          <a:p>
            <a:r>
              <a:rPr kumimoji="1" lang="en-US" altLang="zh-CN" dirty="0">
                <a:solidFill>
                  <a:srgbClr val="59595A"/>
                </a:solidFill>
                <a:latin typeface="Gill Sans MT" panose="020B0502020104020203" pitchFamily="34" charset="0"/>
              </a:rPr>
              <a:t>Trained on 512-token segments on much longer context </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dataset</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BooksCorpus</a:t>
            </a:r>
            <a:endParaRPr kumimoji="1" lang="zh-CN" altLang="en-US" dirty="0">
              <a:solidFill>
                <a:srgbClr val="59595A"/>
              </a:solidFill>
              <a:latin typeface="Gill Sans MT" panose="020B0502020104020203" pitchFamily="34" charset="0"/>
            </a:endParaRPr>
          </a:p>
        </p:txBody>
      </p:sp>
      <p:pic>
        <p:nvPicPr>
          <p:cNvPr id="5" name="图片 4">
            <a:extLst>
              <a:ext uri="{FF2B5EF4-FFF2-40B4-BE49-F238E27FC236}">
                <a16:creationId xmlns:a16="http://schemas.microsoft.com/office/drawing/2014/main" id="{6AA587D8-AEBD-CB44-9938-EA787AF591F5}"/>
              </a:ext>
            </a:extLst>
          </p:cNvPr>
          <p:cNvPicPr>
            <a:picLocks noChangeAspect="1"/>
          </p:cNvPicPr>
          <p:nvPr/>
        </p:nvPicPr>
        <p:blipFill rotWithShape="1">
          <a:blip r:embed="rId2"/>
          <a:srcRect t="13376"/>
          <a:stretch/>
        </p:blipFill>
        <p:spPr>
          <a:xfrm>
            <a:off x="2418390" y="2823043"/>
            <a:ext cx="7373962" cy="3198245"/>
          </a:xfrm>
          <a:prstGeom prst="rect">
            <a:avLst/>
          </a:prstGeom>
        </p:spPr>
      </p:pic>
    </p:spTree>
    <p:extLst>
      <p:ext uri="{BB962C8B-B14F-4D97-AF65-F5344CB8AC3E}">
        <p14:creationId xmlns:p14="http://schemas.microsoft.com/office/powerpoint/2010/main" val="4194182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6F017BE-E64F-4B48-A2FD-5B4D882C2CC7}"/>
              </a:ext>
            </a:extLst>
          </p:cNvPr>
          <p:cNvPicPr>
            <a:picLocks noChangeAspect="1"/>
          </p:cNvPicPr>
          <p:nvPr/>
        </p:nvPicPr>
        <p:blipFill rotWithShape="1">
          <a:blip r:embed="rId2"/>
          <a:srcRect b="50987"/>
          <a:stretch/>
        </p:blipFill>
        <p:spPr>
          <a:xfrm>
            <a:off x="6132751" y="1770534"/>
            <a:ext cx="5728692" cy="3672408"/>
          </a:xfrm>
          <a:prstGeom prst="rect">
            <a:avLst/>
          </a:prstGeom>
        </p:spPr>
      </p:pic>
      <p:pic>
        <p:nvPicPr>
          <p:cNvPr id="7" name="图片 6">
            <a:extLst>
              <a:ext uri="{FF2B5EF4-FFF2-40B4-BE49-F238E27FC236}">
                <a16:creationId xmlns:a16="http://schemas.microsoft.com/office/drawing/2014/main" id="{1CD43085-8CA5-374E-9498-F4D3B60E613E}"/>
              </a:ext>
            </a:extLst>
          </p:cNvPr>
          <p:cNvPicPr>
            <a:picLocks noChangeAspect="1"/>
          </p:cNvPicPr>
          <p:nvPr/>
        </p:nvPicPr>
        <p:blipFill rotWithShape="1">
          <a:blip r:embed="rId2"/>
          <a:srcRect l="-600" t="50987" r="600"/>
          <a:stretch/>
        </p:blipFill>
        <p:spPr>
          <a:xfrm>
            <a:off x="369689" y="1772816"/>
            <a:ext cx="5728692" cy="3672408"/>
          </a:xfrm>
          <a:prstGeom prst="rect">
            <a:avLst/>
          </a:prstGeom>
        </p:spPr>
      </p:pic>
      <p:sp>
        <p:nvSpPr>
          <p:cNvPr id="8" name="标题 1">
            <a:extLst>
              <a:ext uri="{FF2B5EF4-FFF2-40B4-BE49-F238E27FC236}">
                <a16:creationId xmlns:a16="http://schemas.microsoft.com/office/drawing/2014/main" id="{E6CEDD31-063F-4D4F-9448-D163BD961F23}"/>
              </a:ext>
            </a:extLst>
          </p:cNvPr>
          <p:cNvSpPr>
            <a:spLocks noGrp="1"/>
          </p:cNvSpPr>
          <p:nvPr>
            <p:ph type="title"/>
          </p:nvPr>
        </p:nvSpPr>
        <p:spPr>
          <a:xfrm>
            <a:off x="623635" y="548680"/>
            <a:ext cx="10963473" cy="589190"/>
          </a:xfrm>
        </p:spPr>
        <p:txBody>
          <a:bodyPr/>
          <a:lstStyle/>
          <a:p>
            <a:r>
              <a:rPr kumimoji="1" lang="en-US" altLang="zh-CN" sz="3200" dirty="0">
                <a:latin typeface="Futura Medium" panose="020B0602020204020303" pitchFamily="34" charset="-79"/>
                <a:cs typeface="Futura Medium" panose="020B0602020204020303" pitchFamily="34" charset="-79"/>
              </a:rPr>
              <a:t>Sesame Street</a:t>
            </a:r>
            <a:endParaRPr kumimoji="1" lang="zh-CN" altLang="en-US" sz="32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255414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nchor="ctr"/>
          <a:lstStyle/>
          <a:p>
            <a:r>
              <a:rPr kumimoji="1" lang="en-US" altLang="zh-CN" sz="3200" dirty="0"/>
              <a:t>BERT</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340768"/>
            <a:ext cx="10963473" cy="4608512"/>
          </a:xfrm>
        </p:spPr>
        <p:txBody>
          <a:bodyPr/>
          <a:lstStyle/>
          <a:p>
            <a:r>
              <a:rPr kumimoji="1" lang="en-US" altLang="zh-CN" dirty="0">
                <a:solidFill>
                  <a:srgbClr val="59595A"/>
                </a:solidFill>
                <a:latin typeface="Gill Sans MT" panose="020B0502020104020203" pitchFamily="34" charset="0"/>
              </a:rPr>
              <a:t>Key:</a:t>
            </a:r>
            <a:r>
              <a:rPr kumimoji="1" lang="zh-CN" altLang="en-US" dirty="0">
                <a:solidFill>
                  <a:srgbClr val="59595A"/>
                </a:solidFill>
                <a:latin typeface="Gill Sans MT" panose="020B0502020104020203" pitchFamily="34" charset="0"/>
              </a:rPr>
              <a:t> </a:t>
            </a:r>
            <a:r>
              <a:rPr kumimoji="1" lang="en-US" altLang="zh-CN" u="sng" dirty="0">
                <a:solidFill>
                  <a:schemeClr val="tx1"/>
                </a:solidFill>
                <a:latin typeface="Gill Sans MT" panose="020B0502020104020203" pitchFamily="34" charset="0"/>
              </a:rPr>
              <a:t>Fine-tuning</a:t>
            </a:r>
            <a:r>
              <a:rPr kumimoji="1" lang="en-US" altLang="zh-CN" dirty="0">
                <a:solidFill>
                  <a:schemeClr val="tx1"/>
                </a:solidFill>
                <a:latin typeface="Gill Sans MT" panose="020B0502020104020203" pitchFamily="34" charset="0"/>
              </a:rPr>
              <a:t> </a:t>
            </a:r>
            <a:r>
              <a:rPr kumimoji="1" lang="en-US" altLang="zh-CN" dirty="0">
                <a:solidFill>
                  <a:srgbClr val="59595A"/>
                </a:solidFill>
                <a:latin typeface="Gill Sans MT" panose="020B0502020104020203" pitchFamily="34" charset="0"/>
              </a:rPr>
              <a:t>approach based on a</a:t>
            </a:r>
            <a:r>
              <a:rPr kumimoji="1" lang="en-US" altLang="zh-CN" u="sng" dirty="0">
                <a:solidFill>
                  <a:srgbClr val="59595A"/>
                </a:solidFill>
                <a:latin typeface="Gill Sans MT" panose="020B0502020104020203" pitchFamily="34" charset="0"/>
              </a:rPr>
              <a:t> </a:t>
            </a:r>
            <a:r>
              <a:rPr kumimoji="1" lang="en-US" altLang="zh-CN" u="sng" dirty="0">
                <a:solidFill>
                  <a:schemeClr val="tx1"/>
                </a:solidFill>
                <a:latin typeface="Gill Sans MT" panose="020B0502020104020203" pitchFamily="34" charset="0"/>
              </a:rPr>
              <a:t>bidirectional context </a:t>
            </a:r>
            <a:r>
              <a:rPr kumimoji="1" lang="en-US" altLang="zh-CN" dirty="0">
                <a:solidFill>
                  <a:srgbClr val="59595A"/>
                </a:solidFill>
                <a:latin typeface="Gill Sans MT" panose="020B0502020104020203" pitchFamily="34" charset="0"/>
              </a:rPr>
              <a:t>deep </a:t>
            </a:r>
            <a:r>
              <a:rPr kumimoji="1" lang="en-US" altLang="zh-CN" u="sng" dirty="0">
                <a:solidFill>
                  <a:schemeClr val="tx1"/>
                </a:solidFill>
                <a:latin typeface="Gill Sans MT" panose="020B0502020104020203" pitchFamily="34" charset="0"/>
              </a:rPr>
              <a:t>Transformer</a:t>
            </a:r>
            <a:r>
              <a:rPr kumimoji="1" lang="en-US" altLang="zh-CN" dirty="0">
                <a:solidFill>
                  <a:srgbClr val="59595A"/>
                </a:solidFill>
                <a:latin typeface="Gill Sans MT" panose="020B0502020104020203" pitchFamily="34" charset="0"/>
              </a:rPr>
              <a:t> encoder.</a:t>
            </a:r>
          </a:p>
          <a:p>
            <a:r>
              <a:rPr kumimoji="1" lang="en-US" altLang="zh-CN" dirty="0">
                <a:solidFill>
                  <a:srgbClr val="59595A"/>
                </a:solidFill>
                <a:latin typeface="Gill Sans MT" panose="020B0502020104020203" pitchFamily="34" charset="0"/>
              </a:rPr>
              <a:t>State-of-the-art performance on a large set of sentence-level and token-level tasks.</a:t>
            </a:r>
          </a:p>
          <a:p>
            <a:r>
              <a:rPr kumimoji="1" lang="en-US" altLang="zh-CN" dirty="0">
                <a:solidFill>
                  <a:schemeClr val="tx1"/>
                </a:solidFill>
                <a:latin typeface="Gill Sans MT" panose="020B0502020104020203" pitchFamily="34" charset="0"/>
              </a:rPr>
              <a:t>Pre-training objectives: </a:t>
            </a:r>
          </a:p>
          <a:p>
            <a:pPr lvl="1"/>
            <a:r>
              <a:rPr kumimoji="1" lang="en-US" altLang="zh-CN" dirty="0">
                <a:solidFill>
                  <a:srgbClr val="59595A"/>
                </a:solidFill>
                <a:latin typeface="Gill Sans MT" panose="020B0502020104020203" pitchFamily="34" charset="0"/>
              </a:rPr>
              <a:t>masked language modeling</a:t>
            </a:r>
          </a:p>
          <a:p>
            <a:pPr lvl="1"/>
            <a:r>
              <a:rPr kumimoji="1" lang="en-US" altLang="zh-CN" dirty="0">
                <a:solidFill>
                  <a:srgbClr val="59595A"/>
                </a:solidFill>
                <a:latin typeface="Gill Sans MT" panose="020B0502020104020203" pitchFamily="34" charset="0"/>
              </a:rPr>
              <a:t>next sentence prediction</a:t>
            </a:r>
          </a:p>
        </p:txBody>
      </p:sp>
      <p:pic>
        <p:nvPicPr>
          <p:cNvPr id="6" name="图片 5">
            <a:extLst>
              <a:ext uri="{FF2B5EF4-FFF2-40B4-BE49-F238E27FC236}">
                <a16:creationId xmlns:a16="http://schemas.microsoft.com/office/drawing/2014/main" id="{98172EDA-AB07-D049-8C9B-A5FF46DB15F7}"/>
              </a:ext>
            </a:extLst>
          </p:cNvPr>
          <p:cNvPicPr>
            <a:picLocks noChangeAspect="1"/>
          </p:cNvPicPr>
          <p:nvPr/>
        </p:nvPicPr>
        <p:blipFill rotWithShape="1">
          <a:blip r:embed="rId2"/>
          <a:srcRect l="23923" t="11722" r="18659" b="6937"/>
          <a:stretch/>
        </p:blipFill>
        <p:spPr>
          <a:xfrm>
            <a:off x="10562877" y="1137870"/>
            <a:ext cx="864096" cy="1224136"/>
          </a:xfrm>
          <a:prstGeom prst="rect">
            <a:avLst/>
          </a:prstGeom>
        </p:spPr>
      </p:pic>
      <p:pic>
        <p:nvPicPr>
          <p:cNvPr id="7" name="图片 6">
            <a:extLst>
              <a:ext uri="{FF2B5EF4-FFF2-40B4-BE49-F238E27FC236}">
                <a16:creationId xmlns:a16="http://schemas.microsoft.com/office/drawing/2014/main" id="{AE0EB157-903D-174E-AF8D-753EB2FC56A6}"/>
              </a:ext>
            </a:extLst>
          </p:cNvPr>
          <p:cNvPicPr>
            <a:picLocks noChangeAspect="1"/>
          </p:cNvPicPr>
          <p:nvPr/>
        </p:nvPicPr>
        <p:blipFill rotWithShape="1">
          <a:blip r:embed="rId3"/>
          <a:srcRect t="2136" b="1740"/>
          <a:stretch/>
        </p:blipFill>
        <p:spPr>
          <a:xfrm>
            <a:off x="2173945" y="3230493"/>
            <a:ext cx="7848871" cy="3098239"/>
          </a:xfrm>
          <a:prstGeom prst="rect">
            <a:avLst/>
          </a:prstGeom>
        </p:spPr>
      </p:pic>
    </p:spTree>
    <p:extLst>
      <p:ext uri="{BB962C8B-B14F-4D97-AF65-F5344CB8AC3E}">
        <p14:creationId xmlns:p14="http://schemas.microsoft.com/office/powerpoint/2010/main" val="109495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17065</TotalTime>
  <Words>1455</Words>
  <Application>Microsoft Macintosh PowerPoint</Application>
  <PresentationFormat>自定义</PresentationFormat>
  <Paragraphs>175</Paragraphs>
  <Slides>31</Slides>
  <Notes>7</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31</vt:i4>
      </vt:variant>
    </vt:vector>
  </HeadingPairs>
  <TitlesOfParts>
    <vt:vector size="52" baseType="lpstr">
      <vt:lpstr>黑体</vt:lpstr>
      <vt:lpstr>华文细黑</vt:lpstr>
      <vt:lpstr>Microsoft YaHei</vt:lpstr>
      <vt:lpstr>Microsoft YaHei</vt:lpstr>
      <vt:lpstr>FrutigerNext LT Bold</vt:lpstr>
      <vt:lpstr>FrutigerNext LT Light</vt:lpstr>
      <vt:lpstr>FrutigerNext LT Medium</vt:lpstr>
      <vt:lpstr>GEETYPE-SkyGB-Flash Reguar</vt:lpstr>
      <vt:lpstr>Oxygen</vt:lpstr>
      <vt:lpstr>Arial</vt:lpstr>
      <vt:lpstr>Calibri</vt:lpstr>
      <vt:lpstr>Franklin Gothic Book</vt:lpstr>
      <vt:lpstr>Futura Medium</vt:lpstr>
      <vt:lpstr>Gill Sans MT</vt:lpstr>
      <vt:lpstr>Wingdings</vt:lpstr>
      <vt:lpstr>Title1</vt:lpstr>
      <vt:lpstr>Title2</vt:lpstr>
      <vt:lpstr>content01</vt:lpstr>
      <vt:lpstr>Content02</vt:lpstr>
      <vt:lpstr>code01</vt:lpstr>
      <vt:lpstr>Thankyou</vt:lpstr>
      <vt:lpstr>大模型算法</vt:lpstr>
      <vt:lpstr>PowerPoint 演示文稿</vt:lpstr>
      <vt:lpstr>PowerPoint 演示文稿</vt:lpstr>
      <vt:lpstr>PowerPoint 演示文稿</vt:lpstr>
      <vt:lpstr>ELMo (Em-beddings from Language Models)</vt:lpstr>
      <vt:lpstr>ELMo (Em-beddings from Language Models)</vt:lpstr>
      <vt:lpstr>ELMo (Em-beddings from Language Models)</vt:lpstr>
      <vt:lpstr>Sesame Street</vt:lpstr>
      <vt:lpstr>BERT</vt:lpstr>
      <vt:lpstr>BERT: Masked Language Modeling (MLM)</vt:lpstr>
      <vt:lpstr>BERT: Masked Language Modeling (MLM)</vt:lpstr>
      <vt:lpstr>BERT: Next Sentence Prediction (NSP)</vt:lpstr>
      <vt:lpstr>BERT: Pre-training Stage</vt:lpstr>
      <vt:lpstr>BERT: Pre-training Stage</vt:lpstr>
      <vt:lpstr>BERT: Fine-tuning Stage</vt:lpstr>
      <vt:lpstr>BERT: Fine-tuning Stage</vt:lpstr>
      <vt:lpstr>BERT: Fine-tuning Stage</vt:lpstr>
      <vt:lpstr>BERT: Fine-tuning Stage</vt:lpstr>
      <vt:lpstr>BERT: Experience Result</vt:lpstr>
      <vt:lpstr>BERT: Experience Result</vt:lpstr>
      <vt:lpstr>What happened after BERT?</vt:lpstr>
      <vt:lpstr>What happened after BERT?</vt:lpstr>
      <vt:lpstr>Limitations of Pre-training to Fine-tuning like BERT</vt:lpstr>
      <vt:lpstr>In-context Learning</vt:lpstr>
      <vt:lpstr>In-context Learning</vt:lpstr>
      <vt:lpstr>In-context Learning</vt:lpstr>
      <vt:lpstr>GPT3 with 175B Parameters</vt:lpstr>
      <vt:lpstr>Inference</vt:lpstr>
      <vt:lpstr>PowerPoint 演示文稿</vt:lpstr>
      <vt:lpstr>Scaling Up &amp; Prompt</vt:lpstr>
      <vt:lpstr>Limitations of Pre-training to Fine-tuning like BERT</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2297</cp:revision>
  <dcterms:created xsi:type="dcterms:W3CDTF">2015-01-14T10:38:57Z</dcterms:created>
  <dcterms:modified xsi:type="dcterms:W3CDTF">2022-10-30T15:10:01Z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